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53" r:id="rId4"/>
    <p:sldMasterId id="2147484773" r:id="rId5"/>
    <p:sldMasterId id="2147484811" r:id="rId6"/>
    <p:sldMasterId id="2147484831" r:id="rId7"/>
    <p:sldMasterId id="2147484857" r:id="rId8"/>
    <p:sldMasterId id="2147484890" r:id="rId9"/>
    <p:sldMasterId id="2147484923" r:id="rId10"/>
  </p:sldMasterIdLst>
  <p:notesMasterIdLst>
    <p:notesMasterId r:id="rId25"/>
  </p:notesMasterIdLst>
  <p:handoutMasterIdLst>
    <p:handoutMasterId r:id="rId26"/>
  </p:handoutMasterIdLst>
  <p:sldIdLst>
    <p:sldId id="2076136998" r:id="rId11"/>
    <p:sldId id="2076137000" r:id="rId12"/>
    <p:sldId id="2076137001" r:id="rId13"/>
    <p:sldId id="2076137002" r:id="rId14"/>
    <p:sldId id="2076136987" r:id="rId15"/>
    <p:sldId id="9902" r:id="rId16"/>
    <p:sldId id="2076136996" r:id="rId17"/>
    <p:sldId id="321" r:id="rId18"/>
    <p:sldId id="4499" r:id="rId19"/>
    <p:sldId id="2076137005" r:id="rId20"/>
    <p:sldId id="2076137004" r:id="rId21"/>
    <p:sldId id="2076137006" r:id="rId22"/>
    <p:sldId id="2076137007" r:id="rId23"/>
    <p:sldId id="1881"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8C489A65-D05B-46BE-ADDD-86FEA6671D92}">
          <p14:sldIdLst>
            <p14:sldId id="2076136998"/>
            <p14:sldId id="2076137000"/>
            <p14:sldId id="2076137001"/>
            <p14:sldId id="2076137002"/>
          </p14:sldIdLst>
        </p14:section>
        <p14:section name="Scenarios" id="{4E189978-45C0-4BC7-AE35-E8E64993343B}">
          <p14:sldIdLst>
            <p14:sldId id="2076136987"/>
            <p14:sldId id="9902"/>
            <p14:sldId id="2076136996"/>
            <p14:sldId id="321"/>
            <p14:sldId id="4499"/>
            <p14:sldId id="2076137005"/>
            <p14:sldId id="2076137004"/>
          </p14:sldIdLst>
        </p14:section>
        <p14:section name="Demo" id="{52583C0F-90F4-407B-A5BB-D4B949155D63}">
          <p14:sldIdLst>
            <p14:sldId id="2076137006"/>
            <p14:sldId id="2076137007"/>
            <p14:sldId id="18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2F2C69"/>
    <a:srgbClr val="EAEAEA"/>
    <a:srgbClr val="000000"/>
    <a:srgbClr val="FFFFFF"/>
    <a:srgbClr val="737373"/>
    <a:srgbClr val="323232"/>
    <a:srgbClr val="E6E6E6"/>
    <a:srgbClr val="D2D2D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08" autoAdjust="0"/>
  </p:normalViewPr>
  <p:slideViewPr>
    <p:cSldViewPr snapToGrid="0">
      <p:cViewPr varScale="1">
        <p:scale>
          <a:sx n="90" d="100"/>
          <a:sy n="90" d="100"/>
        </p:scale>
        <p:origin x="450" y="63"/>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6/24/2020 6:12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6/24/2020 6:10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monitor/platform/agents-overvie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networking/network-monitoring-overview#traffic-analy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azure/network-watcher/traffic-analytics#supported-reg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01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63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042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http://aka.ms/AMPMonitoring for Monitoring &amp; Analytics Dashboard</a:t>
            </a: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085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50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Monitor work. </a:t>
            </a:r>
          </a:p>
          <a:p>
            <a:r>
              <a:rPr lang="en-US" dirty="0"/>
              <a:t>1) It all starts with collecting telemetry. Azure Monitor can collect data from Application, Network, Infrastructure and you can also ingest your own custom data. All the data is stored in centralized, fully managed logs and metrics stores. So what can you do with all the data:</a:t>
            </a:r>
          </a:p>
          <a:p>
            <a:pPr marL="171450" indent="-171450">
              <a:buFontTx/>
              <a:buChar char="-"/>
            </a:pPr>
            <a:r>
              <a:rPr lang="en-US" dirty="0"/>
              <a:t>Typically you start with insights which are end to end experiences we have put together for canonical scenarios or resources such as applications, containers, VMs, network, storage etc. Insights provide guidance and help troubleshoot and root cause issues quickly with a drill down experience.</a:t>
            </a:r>
          </a:p>
          <a:p>
            <a:pPr marL="171450" indent="-171450">
              <a:buFontTx/>
              <a:buChar char="-"/>
            </a:pPr>
            <a:r>
              <a:rPr lang="en-US" dirty="0"/>
              <a:t>You may in certain cases, just want to visualize the data. For that we provide Azure dashboards, Power BI integrations and a more native experience called Workbooks.</a:t>
            </a:r>
          </a:p>
          <a:p>
            <a:pPr marL="171450" indent="-171450">
              <a:buFontTx/>
              <a:buChar char="-"/>
            </a:pPr>
            <a:r>
              <a:rPr lang="en-US" dirty="0"/>
              <a:t>After visualizing the data, you may form some hypothesis and want to test them out. For that you need access to the raw data stores. For that we provide metrics explorer and a powerful big data platform called Log Analytics that is capable of querying petabytes of data within seconds.</a:t>
            </a:r>
          </a:p>
          <a:p>
            <a:pPr marL="171450" indent="-171450">
              <a:buFontTx/>
              <a:buChar char="-"/>
            </a:pPr>
            <a:r>
              <a:rPr lang="en-US" dirty="0"/>
              <a:t>If you want to pro-active and take corrective actions, you can create alerts and runbooks to auto remedy an issue. Or if it’s a capacity issue, you can choose to scale-in or scale-out</a:t>
            </a:r>
          </a:p>
          <a:p>
            <a:pPr marL="171450" indent="-171450">
              <a:buFontTx/>
              <a:buChar char="-"/>
            </a:pPr>
            <a:r>
              <a:rPr lang="en-US" dirty="0"/>
              <a:t>Finally, we know that monitoring isn’t done is silos. Azure Monitor provides out of the box integration with popular ITSM and DevOps tools. You can again use APIs, EventHub and Logic Apps to build custom integrations.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991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all starts with collecting telemetry. Depending on the type of resource, Azure Monitor will provide a corresponding way to collect telemetry. For application performance monitoring – </a:t>
            </a:r>
            <a:r>
              <a:rPr lang="en-US" err="1"/>
              <a:t>ie</a:t>
            </a:r>
            <a:r>
              <a:rPr lang="en-US"/>
              <a:t>. for telemetry such as page load time, dependency tracing etc. you can install the Application Insights SDK. For certain supported programming languages such as ASP.NET, you can just install an agent on the web server and we can collect the telemetry for you without even touching the code..</a:t>
            </a:r>
          </a:p>
          <a:p>
            <a:endParaRPr lang="en-US"/>
          </a:p>
          <a:p>
            <a:r>
              <a:rPr lang="en-US"/>
              <a:t>For capturing operating system data such as syslog, you can install a Windows/Linux agent.</a:t>
            </a:r>
          </a:p>
          <a:p>
            <a:endParaRPr lang="en-US"/>
          </a:p>
          <a:p>
            <a:r>
              <a:rPr lang="en-US"/>
              <a:t>We talked about an integrated monitoring system. That becomes evident for Azure resources, or subscription or tenant – you can get all the telemetry from anything Azure directly without any instrumentation!</a:t>
            </a:r>
          </a:p>
          <a:p>
            <a:endParaRPr lang="en-US"/>
          </a:p>
          <a:p>
            <a:r>
              <a:rPr lang="en-US"/>
              <a:t>Finally, you always have your own custom telemetry that you may want to inject. For example, this may be an SAP workload and you may want to inject some business telemetry – you can do that with our injection APIs.</a:t>
            </a:r>
          </a:p>
          <a:p>
            <a:endParaRPr lang="en-US"/>
          </a:p>
          <a:p>
            <a:r>
              <a:rPr lang="en-US"/>
              <a:t>Once you have it all configured, you can see all the data in  centralized, fully managed metrics and logs stores.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9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not always be a Network Engineer to be cognizant of Network Issues impacting your systems environment.</a:t>
            </a:r>
          </a:p>
          <a:p>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07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https://docs.microsoft.com/en-us/azure/azure-monitor/platform/agents-overview</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7620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19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195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956"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195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95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119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55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provides network troubleshooting and monitoring capabilities</a:t>
            </a:r>
          </a:p>
          <a:p>
            <a:pPr lvl="0"/>
            <a:r>
              <a:rPr lang="en-US"/>
              <a:t>Our solutions can monitor networks In Azure, hybrid and on-premises networks</a:t>
            </a:r>
          </a:p>
          <a:p>
            <a:pPr lvl="0"/>
            <a:r>
              <a:rPr lang="en-US"/>
              <a:t>We have released several new monitoring capabilities, since previous Ignite:</a:t>
            </a:r>
          </a:p>
          <a:p>
            <a:pPr lvl="0"/>
            <a:r>
              <a:rPr lang="en-US"/>
              <a:t>Traffic Analytics - Network Watcher enables the generation of traffic flow logs corresponding to Network Security Groups set up by customers. These flow logs are used as the basis by the Traffic Analytics solution to visualize traffic flow characteristics into/out of customers’ virtual networks, correlated with other information such as malicious IP.  TA gives insights for capacity planning, traffic flow audit and identifying anomalies.</a:t>
            </a:r>
          </a:p>
          <a:p>
            <a:pPr lvl="0"/>
            <a:r>
              <a:rPr lang="en-US"/>
              <a:t>NPM can now monitor ExpressRoute circuits and connectivity to SaaS and </a:t>
            </a:r>
            <a:r>
              <a:rPr lang="en-US" err="1"/>
              <a:t>LoB</a:t>
            </a:r>
            <a:r>
              <a:rPr lang="en-US"/>
              <a:t> applications</a:t>
            </a:r>
          </a:p>
          <a:p>
            <a:pPr lvl="1"/>
            <a:r>
              <a:rPr lang="en-US"/>
              <a:t>ExpressRoute - ExpressRoute is a key connectivity solution offered to connect customer premises with Azure using high-bandwidth private connectivity. Customers can monitor the characteristics of their ER connections including loss/latency/bandwidth utilization as well as topology details and usage of primary and secondary ER connections.</a:t>
            </a:r>
          </a:p>
          <a:p>
            <a:pPr lvl="1"/>
            <a:r>
              <a:rPr lang="en-US"/>
              <a:t>Service Connectivity Monitor  - Customers can also monitor connectivity to cloud services, such as O365 and Salesforce.</a:t>
            </a:r>
          </a:p>
          <a:p>
            <a:pPr lvl="0"/>
            <a:r>
              <a:rPr lang="en-US"/>
              <a:t>All of the above solutions are generally available.</a:t>
            </a:r>
          </a:p>
          <a:p>
            <a:pPr lvl="0"/>
            <a:endParaRPr lang="en-US"/>
          </a:p>
          <a:p>
            <a:pPr algn="l"/>
            <a:r>
              <a:rPr lang="en-US" b="0" i="0">
                <a:solidFill>
                  <a:srgbClr val="4C4C51"/>
                </a:solidFill>
                <a:effectLst/>
                <a:latin typeface="Segoe UI" panose="020B0502040204020203" pitchFamily="34" charset="0"/>
              </a:rPr>
              <a:t>Network Watcher is a cloud-based solution for troubleshooting and monitoring networks in Azure. Use it to:</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Troubleshoot and localize connectivity issues. </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Perform packet captures to detect application behavior.</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Check configuration (for example, routing) issues in complex topology environments.</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Audit your networks with network security group flow logs and </a:t>
            </a:r>
            <a:r>
              <a:rPr lang="en-US" sz="1800" b="0" i="0" u="none" strike="noStrike">
                <a:solidFill>
                  <a:srgbClr val="0062AD"/>
                </a:solidFill>
                <a:effectLst/>
                <a:latin typeface="Segoe UI" panose="020B0502040204020203" pitchFamily="34" charset="0"/>
                <a:hlinkClick r:id="rId3"/>
              </a:rPr>
              <a:t>Traffic Analytics</a:t>
            </a:r>
            <a:r>
              <a:rPr lang="en-US" sz="1800" b="0" i="0">
                <a:solidFill>
                  <a:srgbClr val="000000"/>
                </a:solidFill>
                <a:effectLst/>
                <a:latin typeface="Segoe UI" panose="020B0502040204020203" pitchFamily="34" charset="0"/>
              </a:rPr>
              <a:t> (see </a:t>
            </a:r>
            <a:r>
              <a:rPr lang="en-US" sz="1800" b="0" i="0" u="none" strike="noStrike">
                <a:solidFill>
                  <a:srgbClr val="0062AD"/>
                </a:solidFill>
                <a:effectLst/>
                <a:latin typeface="Segoe UI" panose="020B0502040204020203" pitchFamily="34" charset="0"/>
                <a:hlinkClick r:id="rId4"/>
              </a:rPr>
              <a:t>available regions</a:t>
            </a:r>
            <a:r>
              <a:rPr lang="en-US" sz="1800" b="0" i="0">
                <a:solidFill>
                  <a:srgbClr val="000000"/>
                </a:solidFill>
                <a:effectLst/>
                <a:latin typeface="Segoe UI" panose="020B0502040204020203" pitchFamily="34" charset="0"/>
              </a:rPr>
              <a:t>).</a:t>
            </a:r>
          </a:p>
          <a:p>
            <a:pPr algn="l">
              <a:spcBef>
                <a:spcPts val="0"/>
              </a:spcBef>
              <a:buFont typeface="Arial" panose="020B0604020202020204" pitchFamily="34" charset="0"/>
              <a:buChar char="•"/>
            </a:pPr>
            <a:r>
              <a:rPr lang="en-US" sz="1800" b="0" i="0">
                <a:solidFill>
                  <a:srgbClr val="000000"/>
                </a:solidFill>
                <a:effectLst/>
                <a:latin typeface="Segoe UI" panose="020B0502040204020203" pitchFamily="34" charset="0"/>
              </a:rPr>
              <a:t>Monitor network connectivity within the cloud and across hybrid environments using Azure Connection Monitor and Azure Network Performance Monitor.</a:t>
            </a:r>
          </a:p>
          <a:p>
            <a:pPr lvl="0"/>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6/24/2020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028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430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40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9918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389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73F4-01EC-4466-B0D2-E5E7C79FE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D4622-417A-4D2A-9B0E-19445DCD04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3FAB6-8C1A-47C7-87CF-FA056CD02118}"/>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A19A2-4A17-4028-92E8-C73B107B1896}" type="datetime1">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6/24/2020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82D50F65-44D9-4BD3-A89B-ED5ADBE0191C}"/>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Microsoft Internal &amp; Confidential</a:t>
            </a:r>
          </a:p>
        </p:txBody>
      </p:sp>
      <p:sp>
        <p:nvSpPr>
          <p:cNvPr id="6" name="Slide Number Placeholder 5">
            <a:extLst>
              <a:ext uri="{FF2B5EF4-FFF2-40B4-BE49-F238E27FC236}">
                <a16:creationId xmlns:a16="http://schemas.microsoft.com/office/drawing/2014/main" id="{CB4F52B1-7E07-40F2-A1CF-61A4722512D4}"/>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D78922E-65CD-4F92-8BDF-6D02834B3DD6}"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0205959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085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93065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25232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9123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669300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27033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59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535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963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202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55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55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4537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361029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771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792553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87683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40945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9150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50863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58769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6303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55423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0472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376641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061271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04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6981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475598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2764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05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894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48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50989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8655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600059" y="466301"/>
            <a:ext cx="7659561" cy="565091"/>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98148" y="1795050"/>
            <a:ext cx="11281958" cy="164487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15695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1"/>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spTree>
    <p:extLst>
      <p:ext uri="{BB962C8B-B14F-4D97-AF65-F5344CB8AC3E}">
        <p14:creationId xmlns:p14="http://schemas.microsoft.com/office/powerpoint/2010/main" val="195622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1"/>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121"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spTree>
    <p:extLst>
      <p:ext uri="{BB962C8B-B14F-4D97-AF65-F5344CB8AC3E}">
        <p14:creationId xmlns:p14="http://schemas.microsoft.com/office/powerpoint/2010/main" val="445790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1"/>
            <a:ext cx="2745604" cy="282513"/>
          </a:xfrm>
          <a:solidFill>
            <a:srgbClr val="E6E6E6">
              <a:alpha val="75000"/>
            </a:srgbClr>
          </a:solidFill>
        </p:spPr>
        <p:txBody>
          <a:bodyPr/>
          <a:lstStyle>
            <a:lvl1pPr marL="0" marR="0" indent="0" algn="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2"/>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1955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0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46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34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411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8890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7039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267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2"/>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Tree>
    <p:extLst>
      <p:ext uri="{BB962C8B-B14F-4D97-AF65-F5344CB8AC3E}">
        <p14:creationId xmlns:p14="http://schemas.microsoft.com/office/powerpoint/2010/main" val="42535576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2"/>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4636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52914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2"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2"/>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54160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6253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9339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6243"/>
            <a:ext cx="6529149"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2"/>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973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321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6043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878600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21825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131768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3598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400470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1759264"/>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6772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28013-8172-416B-9F81-3406E186B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D48C7-748C-4BEA-9E73-8D801B9C1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2861E-CE60-44ED-9F37-AFAF9DC62B30}"/>
              </a:ext>
            </a:extLst>
          </p:cNvPr>
          <p:cNvSpPr>
            <a:spLocks noGrp="1"/>
          </p:cNvSpPr>
          <p:nvPr>
            <p:ph type="dt" sz="half" idx="10"/>
          </p:nvPr>
        </p:nvSpPr>
        <p:spPr/>
        <p:txBody>
          <a:bodyPr/>
          <a:lstStyle/>
          <a:p>
            <a:pPr>
              <a:defRPr/>
            </a:pPr>
            <a:fld id="{7AD04E68-6944-4093-9D01-D38A710080FB}" type="datetimeFigureOut">
              <a:rPr lang="en-US" smtClean="0">
                <a:solidFill>
                  <a:srgbClr val="1A1A1A"/>
                </a:solidFill>
              </a:rPr>
              <a:pPr>
                <a:defRPr/>
              </a:pPr>
              <a:t>6/24/2020</a:t>
            </a:fld>
            <a:endParaRPr lang="en-US">
              <a:solidFill>
                <a:srgbClr val="1A1A1A"/>
              </a:solidFill>
            </a:endParaRPr>
          </a:p>
        </p:txBody>
      </p:sp>
      <p:sp>
        <p:nvSpPr>
          <p:cNvPr id="5" name="Footer Placeholder 4">
            <a:extLst>
              <a:ext uri="{FF2B5EF4-FFF2-40B4-BE49-F238E27FC236}">
                <a16:creationId xmlns:a16="http://schemas.microsoft.com/office/drawing/2014/main" id="{05B2D430-B7E0-40EB-AC3D-B28DD5295035}"/>
              </a:ext>
            </a:extLst>
          </p:cNvPr>
          <p:cNvSpPr>
            <a:spLocks noGrp="1"/>
          </p:cNvSpPr>
          <p:nvPr>
            <p:ph type="ftr" sz="quarter" idx="11"/>
          </p:nvPr>
        </p:nvSpPr>
        <p:spPr/>
        <p:txBody>
          <a:bodyPr/>
          <a:lstStyle/>
          <a:p>
            <a:pPr>
              <a:defRPr/>
            </a:pPr>
            <a:endParaRPr lang="en-US">
              <a:solidFill>
                <a:srgbClr val="1A1A1A"/>
              </a:solidFill>
            </a:endParaRPr>
          </a:p>
        </p:txBody>
      </p:sp>
      <p:sp>
        <p:nvSpPr>
          <p:cNvPr id="6" name="Slide Number Placeholder 5">
            <a:extLst>
              <a:ext uri="{FF2B5EF4-FFF2-40B4-BE49-F238E27FC236}">
                <a16:creationId xmlns:a16="http://schemas.microsoft.com/office/drawing/2014/main" id="{C286C88F-B829-4EF2-BFE1-14C7C47A645A}"/>
              </a:ext>
            </a:extLst>
          </p:cNvPr>
          <p:cNvSpPr>
            <a:spLocks noGrp="1"/>
          </p:cNvSpPr>
          <p:nvPr>
            <p:ph type="sldNum" sz="quarter" idx="12"/>
          </p:nvPr>
        </p:nvSpPr>
        <p:spPr/>
        <p:txBody>
          <a:bodyPr/>
          <a:lstStyle/>
          <a:p>
            <a:pPr>
              <a:defRPr/>
            </a:pPr>
            <a:fld id="{225D779D-C42E-482C-B412-BC0F500B93BE}" type="slidenum">
              <a:rPr lang="en-US" smtClean="0">
                <a:solidFill>
                  <a:srgbClr val="1A1A1A"/>
                </a:solidFill>
              </a:rPr>
              <a:pPr>
                <a:defRPr/>
              </a:pPr>
              <a:t>‹#›</a:t>
            </a:fld>
            <a:endParaRPr lang="en-US">
              <a:solidFill>
                <a:srgbClr val="1A1A1A"/>
              </a:solidFill>
            </a:endParaRPr>
          </a:p>
        </p:txBody>
      </p:sp>
    </p:spTree>
    <p:extLst>
      <p:ext uri="{BB962C8B-B14F-4D97-AF65-F5344CB8AC3E}">
        <p14:creationId xmlns:p14="http://schemas.microsoft.com/office/powerpoint/2010/main" val="4109348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651644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305744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46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70127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744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446523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1567318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3575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1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251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72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964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47300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75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5402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2252871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5186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8712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844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2711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0991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10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182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28083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6180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837746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0612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535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665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823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818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4894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188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4129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42894173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4408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01194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57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01524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0033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1874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652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172132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42337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1107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759264"/>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44612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138355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138355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341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52449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626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994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756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381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3809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407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1707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841519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5857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75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02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20162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002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420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3239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19719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211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19719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2211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24"/>
            <a:ext cx="11553197" cy="98880"/>
            <a:chOff x="445128" y="6559056"/>
            <a:chExt cx="11553197" cy="9888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8916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1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35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73F4-01EC-4466-B0D2-E5E7C79FE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D4622-417A-4D2A-9B0E-19445DCD04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3FAB6-8C1A-47C7-87CF-FA056CD02118}"/>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B7A19A2-4A17-4028-92E8-C73B107B1896}" type="datetime1">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6/24/2020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82D50F65-44D9-4BD3-A89B-ED5ADBE0191C}"/>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Microsoft Internal &amp; Confidential</a:t>
            </a:r>
          </a:p>
        </p:txBody>
      </p:sp>
      <p:sp>
        <p:nvSpPr>
          <p:cNvPr id="6" name="Slide Number Placeholder 5">
            <a:extLst>
              <a:ext uri="{FF2B5EF4-FFF2-40B4-BE49-F238E27FC236}">
                <a16:creationId xmlns:a16="http://schemas.microsoft.com/office/drawing/2014/main" id="{CB4F52B1-7E07-40F2-A1CF-61A4722512D4}"/>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D78922E-65CD-4F92-8BDF-6D02834B3DD6}"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9793217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35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04602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904092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21681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950093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845696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75883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21351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427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26792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610354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95624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741749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231349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2377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7799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363021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36406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278090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4.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image" Target="../media/image11.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image" Target="../media/image17.emf"/><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theme" Target="../theme/theme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theme" Target="../theme/theme7.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43642065"/>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9317033"/>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791"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410058"/>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53" r:id="rId20"/>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7212057"/>
      </p:ext>
    </p:extLst>
  </p:cSld>
  <p:clrMap bg1="lt1" tx1="dk1" bg2="lt2" tx2="dk2" accent1="accent1" accent2="accent2" accent3="accent3" accent4="accent4" accent5="accent5" accent6="accent6" hlink="hlink" folHlink="folHlink"/>
  <p:sldLayoutIdLst>
    <p:sldLayoutId id="2147484832" r:id="rId1"/>
    <p:sldLayoutId id="2147484884"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 id="2147484847" r:id="rId17"/>
    <p:sldLayoutId id="2147484848" r:id="rId18"/>
    <p:sldLayoutId id="2147484849" r:id="rId19"/>
    <p:sldLayoutId id="2147484885" r:id="rId20"/>
    <p:sldLayoutId id="2147484886" r:id="rId21"/>
    <p:sldLayoutId id="2147484850" r:id="rId22"/>
    <p:sldLayoutId id="2147484851" r:id="rId23"/>
    <p:sldLayoutId id="2147484852" r:id="rId24"/>
    <p:sldLayoutId id="2147484887" r:id="rId25"/>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521848694"/>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 id="2147484870" r:id="rId13"/>
    <p:sldLayoutId id="2147484871" r:id="rId14"/>
    <p:sldLayoutId id="2147484872" r:id="rId15"/>
    <p:sldLayoutId id="2147484873" r:id="rId16"/>
    <p:sldLayoutId id="2147484874" r:id="rId17"/>
    <p:sldLayoutId id="2147484876" r:id="rId18"/>
    <p:sldLayoutId id="2147484877" r:id="rId19"/>
    <p:sldLayoutId id="2147484878" r:id="rId20"/>
    <p:sldLayoutId id="2147484879" r:id="rId2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641317711"/>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1048953"/>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71.jp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hyperlink" Target="http://www.google.co.in/" TargetMode="External"/><Relationship Id="rId4" Type="http://schemas.openxmlformats.org/officeDocument/2006/relationships/hyperlink" Target="http://www.bing.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svg"/><Relationship Id="rId2" Type="http://schemas.openxmlformats.org/officeDocument/2006/relationships/notesSlide" Target="../notesSlides/notesSlide3.xml"/><Relationship Id="rId16" Type="http://schemas.openxmlformats.org/officeDocument/2006/relationships/image" Target="../media/image50.svg"/><Relationship Id="rId20" Type="http://schemas.openxmlformats.org/officeDocument/2006/relationships/image" Target="../media/image54.svg"/><Relationship Id="rId29" Type="http://schemas.openxmlformats.org/officeDocument/2006/relationships/image" Target="../media/image63.svg"/><Relationship Id="rId1" Type="http://schemas.openxmlformats.org/officeDocument/2006/relationships/slideLayout" Target="../slideLayouts/slideLayout90.xml"/><Relationship Id="rId6" Type="http://schemas.openxmlformats.org/officeDocument/2006/relationships/image" Target="../media/image40.sv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svg"/><Relationship Id="rId28" Type="http://schemas.openxmlformats.org/officeDocument/2006/relationships/image" Target="../media/image62.png"/><Relationship Id="rId10" Type="http://schemas.openxmlformats.org/officeDocument/2006/relationships/image" Target="../media/image44.svg"/><Relationship Id="rId19" Type="http://schemas.openxmlformats.org/officeDocument/2006/relationships/image" Target="../media/image53.png"/><Relationship Id="rId31" Type="http://schemas.openxmlformats.org/officeDocument/2006/relationships/image" Target="../media/image65.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png"/><Relationship Id="rId27" Type="http://schemas.openxmlformats.org/officeDocument/2006/relationships/image" Target="../media/image61.svg"/><Relationship Id="rId30"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9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00853" y="2473827"/>
            <a:ext cx="7978370" cy="1130053"/>
          </a:xfrm>
        </p:spPr>
        <p:txBody>
          <a:bodyPr/>
          <a:lstStyle/>
          <a:p>
            <a:r>
              <a:rPr lang="en-US" dirty="0"/>
              <a:t>Full stack monitoring across networks with Azure Monitor</a:t>
            </a:r>
          </a:p>
        </p:txBody>
      </p:sp>
      <p:pic>
        <p:nvPicPr>
          <p:cNvPr id="1026" name="Picture 2" descr="Image result for twitter logo">
            <a:extLst>
              <a:ext uri="{FF2B5EF4-FFF2-40B4-BE49-F238E27FC236}">
                <a16:creationId xmlns:a16="http://schemas.microsoft.com/office/drawing/2014/main" id="{3E3F8655-DFFE-49F8-B6B1-8BCF0470E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12" y="6471930"/>
            <a:ext cx="285229" cy="285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EADB89-49BA-4B89-A243-46FF5C5F8B9D}"/>
              </a:ext>
            </a:extLst>
          </p:cNvPr>
          <p:cNvSpPr txBox="1"/>
          <p:nvPr/>
        </p:nvSpPr>
        <p:spPr>
          <a:xfrm>
            <a:off x="952714" y="6471931"/>
            <a:ext cx="1688736" cy="28813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@AzureMonitor</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04308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Monitor for Networks (Preview)</a:t>
            </a: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bold"/>
              </a:rPr>
              <a:t> </a:t>
            </a:r>
            <a:endPar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82497" y="4204322"/>
            <a:ext cx="4130362" cy="565027"/>
            <a:chOff x="426425" y="2094704"/>
            <a:chExt cx="3970696" cy="543186"/>
          </a:xfrm>
        </p:grpSpPr>
        <p:sp>
          <p:nvSpPr>
            <p:cNvPr id="6" name="Rectangle 5">
              <a:extLst>
                <a:ext uri="{FF2B5EF4-FFF2-40B4-BE49-F238E27FC236}">
                  <a16:creationId xmlns:a16="http://schemas.microsoft.com/office/drawing/2014/main" id="{13B42BA0-5299-497D-8532-2004B2C3EAF9}"/>
                </a:ext>
              </a:extLst>
            </p:cNvPr>
            <p:cNvSpPr/>
            <p:nvPr/>
          </p:nvSpPr>
          <p:spPr bwMode="auto">
            <a:xfrm>
              <a:off x="922478" y="2094704"/>
              <a:ext cx="3474643" cy="5431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lang="en-US" kern="0" dirty="0">
                  <a:solidFill>
                    <a:srgbClr val="1A1A1A"/>
                  </a:solidFill>
                  <a:latin typeface="Segoe UI" panose="020B0502040204020203" pitchFamily="34" charset="0"/>
                  <a:ea typeface="Segoe UI Light" charset="0"/>
                  <a:cs typeface="Segoe UI" panose="020B0502040204020203" pitchFamily="34" charset="0"/>
                </a:rPr>
                <a:t>A</a:t>
              </a:r>
              <a:r>
                <a:rPr kumimoji="0" lang="en-US" sz="1800" b="0" i="0" u="none" strike="noStrike" kern="0" cap="none" spc="0" normalizeH="0" baseline="0" noProof="0" dirty="0" err="1">
                  <a:ln>
                    <a:noFill/>
                  </a:ln>
                  <a:solidFill>
                    <a:srgbClr val="1A1A1A"/>
                  </a:solidFill>
                  <a:effectLst/>
                  <a:uLnTx/>
                  <a:uFillTx/>
                  <a:latin typeface="Segoe UI" panose="020B0502040204020203" pitchFamily="34" charset="0"/>
                  <a:ea typeface="Segoe UI Light" charset="0"/>
                  <a:cs typeface="Segoe UI" panose="020B0502040204020203" pitchFamily="34" charset="0"/>
                </a:rPr>
                <a:t>dvanced</a:t>
              </a: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 search capability helps identify resource dependencies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82498" y="2329567"/>
            <a:ext cx="4163126" cy="553998"/>
            <a:chOff x="426425" y="3666045"/>
            <a:chExt cx="4002193" cy="532583"/>
          </a:xfrm>
        </p:grpSpPr>
        <p:sp>
          <p:nvSpPr>
            <p:cNvPr id="12" name="Rectangle 11">
              <a:extLst>
                <a:ext uri="{FF2B5EF4-FFF2-40B4-BE49-F238E27FC236}">
                  <a16:creationId xmlns:a16="http://schemas.microsoft.com/office/drawing/2014/main" id="{864B5795-DA3D-4ED1-A1F3-76706AF20D92}"/>
                </a:ext>
              </a:extLst>
            </p:cNvPr>
            <p:cNvSpPr/>
            <p:nvPr/>
          </p:nvSpPr>
          <p:spPr>
            <a:xfrm>
              <a:off x="912336" y="3666045"/>
              <a:ext cx="3516282" cy="532583"/>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lang="en-US" kern="0" dirty="0">
                  <a:solidFill>
                    <a:srgbClr val="1A1A1A"/>
                  </a:solidFill>
                  <a:latin typeface="Segoe UI" panose="020B0502040204020203" pitchFamily="34" charset="0"/>
                  <a:ea typeface="Segoe UI Light" charset="0"/>
                  <a:cs typeface="Segoe UI" panose="020B0502040204020203" pitchFamily="34" charset="0"/>
                </a:rPr>
                <a:t>C</a:t>
              </a:r>
              <a:r>
                <a:rPr kumimoji="0" lang="en-US" sz="1800" b="0" i="0" u="none" strike="noStrike" kern="0" cap="none" spc="0" normalizeH="0" baseline="0" noProof="0" dirty="0" err="1">
                  <a:ln>
                    <a:noFill/>
                  </a:ln>
                  <a:solidFill>
                    <a:srgbClr val="1A1A1A"/>
                  </a:solidFill>
                  <a:effectLst/>
                  <a:uLnTx/>
                  <a:uFillTx/>
                  <a:latin typeface="Segoe UI" panose="020B0502040204020203" pitchFamily="34" charset="0"/>
                  <a:ea typeface="Segoe UI Light" charset="0"/>
                  <a:cs typeface="Segoe UI" panose="020B0502040204020203" pitchFamily="34" charset="0"/>
                </a:rPr>
                <a:t>omprehensive</a:t>
              </a: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 view of health and metrics for all deployed resources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82498" y="5133258"/>
            <a:ext cx="4145696" cy="599225"/>
            <a:chOff x="426425" y="4250976"/>
            <a:chExt cx="3985437" cy="57606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583"/>
            </a:xfrm>
            <a:prstGeom prst="rect">
              <a:avLst/>
            </a:prstGeom>
          </p:spPr>
          <p:txBody>
            <a:bodyPr wrap="square" lIns="0" tIns="0" rIns="0" bIns="0" anchor="t" anchorCtr="0">
              <a:spAutoFit/>
            </a:bodyPr>
            <a:lstStyle/>
            <a:p>
              <a:r>
                <a:rPr lang="en-US" dirty="0"/>
                <a:t>Search &amp; filtering, Resource Health &amp; Metrics, Alerts, Dependency view</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82498" y="3250846"/>
            <a:ext cx="4453835" cy="553998"/>
            <a:chOff x="426425" y="4795011"/>
            <a:chExt cx="4281664" cy="532582"/>
          </a:xfrm>
        </p:grpSpPr>
        <p:sp>
          <p:nvSpPr>
            <p:cNvPr id="18" name="Rectangle 17">
              <a:extLst>
                <a:ext uri="{FF2B5EF4-FFF2-40B4-BE49-F238E27FC236}">
                  <a16:creationId xmlns:a16="http://schemas.microsoft.com/office/drawing/2014/main" id="{6769681E-BAAF-4018-A27D-BF2C766DC61C}"/>
                </a:ext>
              </a:extLst>
            </p:cNvPr>
            <p:cNvSpPr/>
            <p:nvPr/>
          </p:nvSpPr>
          <p:spPr>
            <a:xfrm>
              <a:off x="910034" y="4795011"/>
              <a:ext cx="3798055" cy="532582"/>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No external resource configuration required</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social media post&#10;&#10;Description automatically generated">
            <a:extLst>
              <a:ext uri="{FF2B5EF4-FFF2-40B4-BE49-F238E27FC236}">
                <a16:creationId xmlns:a16="http://schemas.microsoft.com/office/drawing/2014/main" id="{F9BFEB5F-3890-490D-B634-493717F978D8}"/>
              </a:ext>
            </a:extLst>
          </p:cNvPr>
          <p:cNvPicPr>
            <a:picLocks noChangeAspect="1"/>
          </p:cNvPicPr>
          <p:nvPr/>
        </p:nvPicPr>
        <p:blipFill>
          <a:blip r:embed="rId4"/>
          <a:stretch>
            <a:fillRect/>
          </a:stretch>
        </p:blipFill>
        <p:spPr>
          <a:xfrm>
            <a:off x="4864698" y="2190506"/>
            <a:ext cx="7377136" cy="3648672"/>
          </a:xfrm>
          <a:prstGeom prst="rect">
            <a:avLst/>
          </a:prstGeom>
        </p:spPr>
      </p:pic>
    </p:spTree>
    <p:extLst>
      <p:ext uri="{BB962C8B-B14F-4D97-AF65-F5344CB8AC3E}">
        <p14:creationId xmlns:p14="http://schemas.microsoft.com/office/powerpoint/2010/main" val="2057119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Connection Monitor 2.0 (Preview)</a:t>
            </a:r>
          </a:p>
        </p:txBody>
      </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map&#10;&#10;Description automatically generated">
            <a:extLst>
              <a:ext uri="{FF2B5EF4-FFF2-40B4-BE49-F238E27FC236}">
                <a16:creationId xmlns:a16="http://schemas.microsoft.com/office/drawing/2014/main" id="{84D20088-A029-4510-B9B0-BDCEF8A2CA25}"/>
              </a:ext>
            </a:extLst>
          </p:cNvPr>
          <p:cNvPicPr>
            <a:picLocks noChangeAspect="1"/>
          </p:cNvPicPr>
          <p:nvPr/>
        </p:nvPicPr>
        <p:blipFill>
          <a:blip r:embed="rId4"/>
          <a:stretch>
            <a:fillRect/>
          </a:stretch>
        </p:blipFill>
        <p:spPr>
          <a:xfrm>
            <a:off x="581464" y="1294318"/>
            <a:ext cx="9754768" cy="5487057"/>
          </a:xfrm>
          <a:prstGeom prst="rect">
            <a:avLst/>
          </a:prstGeom>
        </p:spPr>
      </p:pic>
    </p:spTree>
    <p:extLst>
      <p:ext uri="{BB962C8B-B14F-4D97-AF65-F5344CB8AC3E}">
        <p14:creationId xmlns:p14="http://schemas.microsoft.com/office/powerpoint/2010/main" val="27044313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Connection Monitor – Demo environment</a:t>
            </a:r>
          </a:p>
        </p:txBody>
      </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4D20088-A029-4510-B9B0-BDCEF8A2CA25}"/>
              </a:ext>
            </a:extLst>
          </p:cNvPr>
          <p:cNvPicPr>
            <a:picLocks noChangeAspect="1"/>
          </p:cNvPicPr>
          <p:nvPr/>
        </p:nvPicPr>
        <p:blipFill>
          <a:blip r:embed="rId4"/>
          <a:srcRect/>
          <a:stretch/>
        </p:blipFill>
        <p:spPr>
          <a:xfrm>
            <a:off x="909084" y="1294318"/>
            <a:ext cx="9966553" cy="5487057"/>
          </a:xfrm>
          <a:prstGeom prst="rect">
            <a:avLst/>
          </a:prstGeom>
        </p:spPr>
      </p:pic>
    </p:spTree>
    <p:extLst>
      <p:ext uri="{BB962C8B-B14F-4D97-AF65-F5344CB8AC3E}">
        <p14:creationId xmlns:p14="http://schemas.microsoft.com/office/powerpoint/2010/main" val="41217608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Connection Monitor – Scenarios</a:t>
            </a:r>
          </a:p>
        </p:txBody>
      </p:sp>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4F0279-B787-418C-A0E3-46D99741DE38}"/>
              </a:ext>
            </a:extLst>
          </p:cNvPr>
          <p:cNvSpPr txBox="1"/>
          <p:nvPr/>
        </p:nvSpPr>
        <p:spPr>
          <a:xfrm>
            <a:off x="544287" y="1589567"/>
            <a:ext cx="10474159"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1" dirty="0"/>
              <a:t>Connectivity to Bing and Google</a:t>
            </a:r>
            <a:r>
              <a:rPr lang="en-US" sz="2000" dirty="0"/>
              <a:t>: Testing connectivity checks from VMs in Hub VNET and on-premise VMs to internet endpoints (</a:t>
            </a:r>
            <a:r>
              <a:rPr lang="en-US" sz="2000" dirty="0">
                <a:hlinkClick r:id="rId4"/>
              </a:rPr>
              <a:t>www.bing.com</a:t>
            </a:r>
            <a:r>
              <a:rPr lang="en-US" sz="2000" dirty="0"/>
              <a:t> &amp; </a:t>
            </a:r>
            <a:r>
              <a:rPr lang="en-US" sz="2000" dirty="0">
                <a:hlinkClick r:id="rId5"/>
              </a:rPr>
              <a:t>www.google.co.in</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Connectivity from Hub region 1 to region 2</a:t>
            </a:r>
            <a:r>
              <a:rPr lang="en-US" sz="2000" dirty="0"/>
              <a:t>: Testing connectivity checks from VMs in Hub VNET and VMs in region 2</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Connectivity from Hub region 1 to On-prem</a:t>
            </a:r>
            <a:r>
              <a:rPr lang="en-US" sz="2000" dirty="0"/>
              <a:t>: Testing connectivity checks from VMs in Hub VNET and OnPrem VMs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Connectivity from Hub region 1 web to </a:t>
            </a:r>
            <a:r>
              <a:rPr lang="en-US" sz="2000" b="1" dirty="0" err="1"/>
              <a:t>db</a:t>
            </a:r>
            <a:r>
              <a:rPr lang="en-US" sz="2000" dirty="0"/>
              <a:t>: Testing connectivity checks from VMs with in Hub VNET</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61199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96951" y="2584929"/>
            <a:ext cx="8520468" cy="1017202"/>
          </a:xfrm>
        </p:spPr>
        <p:txBody>
          <a:bodyPr/>
          <a:lstStyle/>
          <a:p>
            <a:r>
              <a:rPr lang="en-US" dirty="0"/>
              <a:t>Network Insights &amp; Connection Monitor Demo</a:t>
            </a:r>
          </a:p>
        </p:txBody>
      </p:sp>
      <p:sp>
        <p:nvSpPr>
          <p:cNvPr id="4" name="Text Placeholder 3"/>
          <p:cNvSpPr>
            <a:spLocks noGrp="1"/>
          </p:cNvSpPr>
          <p:nvPr>
            <p:ph type="body" sz="quarter" idx="12"/>
          </p:nvPr>
        </p:nvSpPr>
        <p:spPr/>
        <p:txBody>
          <a:bodyPr/>
          <a:lstStyle/>
          <a:p>
            <a:r>
              <a:rPr lang="en-US" dirty="0"/>
              <a:t>Full observability across Networks</a:t>
            </a:r>
          </a:p>
        </p:txBody>
      </p:sp>
    </p:spTree>
    <p:extLst>
      <p:ext uri="{BB962C8B-B14F-4D97-AF65-F5344CB8AC3E}">
        <p14:creationId xmlns:p14="http://schemas.microsoft.com/office/powerpoint/2010/main" val="261129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FEF0874-A133-4B5E-AB77-FFA611C94471}"/>
              </a:ext>
            </a:extLst>
          </p:cNvPr>
          <p:cNvPicPr>
            <a:picLocks noChangeAspect="1"/>
          </p:cNvPicPr>
          <p:nvPr/>
        </p:nvPicPr>
        <p:blipFill>
          <a:blip r:embed="rId3"/>
          <a:stretch>
            <a:fillRect/>
          </a:stretch>
        </p:blipFill>
        <p:spPr>
          <a:xfrm>
            <a:off x="5090055" y="2169439"/>
            <a:ext cx="7135861" cy="3852489"/>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AA6D9A08-9021-4234-B6A0-A436250AE63B}"/>
              </a:ext>
            </a:extLst>
          </p:cNvPr>
          <p:cNvPicPr>
            <a:picLocks noChangeAspect="1"/>
          </p:cNvPicPr>
          <p:nvPr/>
        </p:nvPicPr>
        <p:blipFill>
          <a:blip r:embed="rId4"/>
          <a:stretch>
            <a:fillRect/>
          </a:stretch>
        </p:blipFill>
        <p:spPr>
          <a:xfrm>
            <a:off x="5081952" y="1701024"/>
            <a:ext cx="7230511" cy="4366892"/>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DC7EED0E-18E3-4BD9-A356-96BD32195F6C}"/>
              </a:ext>
            </a:extLst>
          </p:cNvPr>
          <p:cNvPicPr>
            <a:picLocks noChangeAspect="1"/>
          </p:cNvPicPr>
          <p:nvPr/>
        </p:nvPicPr>
        <p:blipFill rotWithShape="1">
          <a:blip r:embed="rId5"/>
          <a:srcRect r="8005"/>
          <a:stretch/>
        </p:blipFill>
        <p:spPr>
          <a:xfrm>
            <a:off x="5335699" y="1906545"/>
            <a:ext cx="6978013" cy="3692222"/>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9AA9763D-67D0-4FCB-BAF9-7325709F1654}"/>
              </a:ext>
            </a:extLst>
          </p:cNvPr>
          <p:cNvPicPr>
            <a:picLocks noChangeAspect="1"/>
          </p:cNvPicPr>
          <p:nvPr/>
        </p:nvPicPr>
        <p:blipFill>
          <a:blip r:embed="rId6"/>
          <a:stretch>
            <a:fillRect/>
          </a:stretch>
        </p:blipFill>
        <p:spPr>
          <a:xfrm>
            <a:off x="5021512" y="1762241"/>
            <a:ext cx="7340404" cy="4448404"/>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A35627DC-04AD-4326-9D64-708F0B8F92E8}"/>
              </a:ext>
            </a:extLst>
          </p:cNvPr>
          <p:cNvPicPr>
            <a:picLocks noChangeAspect="1"/>
          </p:cNvPicPr>
          <p:nvPr/>
        </p:nvPicPr>
        <p:blipFill>
          <a:blip r:embed="rId7"/>
          <a:stretch>
            <a:fillRect/>
          </a:stretch>
        </p:blipFill>
        <p:spPr>
          <a:xfrm>
            <a:off x="5062526" y="1763180"/>
            <a:ext cx="7092807" cy="4487883"/>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8B7BC3D-B50E-417E-ACFE-7F73291C1B33}"/>
              </a:ext>
            </a:extLst>
          </p:cNvPr>
          <p:cNvSpPr txBox="1">
            <a:spLocks/>
          </p:cNvSpPr>
          <p:nvPr/>
        </p:nvSpPr>
        <p:spPr>
          <a:xfrm>
            <a:off x="436534" y="375364"/>
            <a:ext cx="1178852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0756"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Monitor Overview (Azure / Hybrid)</a:t>
            </a:r>
            <a:endParaRPr kumimoji="0" lang="en-US" sz="3672"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10559" y="2766715"/>
            <a:ext cx="4878643" cy="587536"/>
            <a:chOff x="426425" y="2112033"/>
            <a:chExt cx="4692049" cy="565065"/>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4206137" cy="52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Correlate issues at infra level with Azure Monitor for VM, AKS, Storage, Network</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10559" y="3784052"/>
            <a:ext cx="4385440" cy="598333"/>
            <a:chOff x="426425" y="4250976"/>
            <a:chExt cx="4217708" cy="575448"/>
          </a:xfrm>
        </p:grpSpPr>
        <p:sp>
          <p:nvSpPr>
            <p:cNvPr id="15" name="Rectangle 14">
              <a:extLst>
                <a:ext uri="{FF2B5EF4-FFF2-40B4-BE49-F238E27FC236}">
                  <a16:creationId xmlns:a16="http://schemas.microsoft.com/office/drawing/2014/main" id="{62BFC53E-7DE6-45CD-9DB0-2D3A5E1E78B9}"/>
                </a:ext>
              </a:extLst>
            </p:cNvPr>
            <p:cNvSpPr/>
            <p:nvPr/>
          </p:nvSpPr>
          <p:spPr>
            <a:xfrm>
              <a:off x="912336" y="4294455"/>
              <a:ext cx="3731797"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Operationalize at scale with Smart Alerts &amp; Automated Actions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10558" y="1828256"/>
            <a:ext cx="4385441" cy="598333"/>
            <a:chOff x="426425" y="4835908"/>
            <a:chExt cx="4217709" cy="575448"/>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731797"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Detect &amp; diagnose issues across apps and dependencies with App Insights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4670F17C-6CA1-40CC-BC07-4E3183DBBEE6}"/>
              </a:ext>
            </a:extLst>
          </p:cNvPr>
          <p:cNvGrpSpPr/>
          <p:nvPr/>
        </p:nvGrpSpPr>
        <p:grpSpPr>
          <a:xfrm>
            <a:off x="210560" y="4801383"/>
            <a:ext cx="4402864" cy="598333"/>
            <a:chOff x="426425" y="4250976"/>
            <a:chExt cx="4234465" cy="575448"/>
          </a:xfrm>
        </p:grpSpPr>
        <p:sp>
          <p:nvSpPr>
            <p:cNvPr id="24" name="Rectangle 23">
              <a:extLst>
                <a:ext uri="{FF2B5EF4-FFF2-40B4-BE49-F238E27FC236}">
                  <a16:creationId xmlns:a16="http://schemas.microsoft.com/office/drawing/2014/main" id="{51A60F08-9B3F-4AD1-98F7-7557F7FD4280}"/>
                </a:ext>
              </a:extLst>
            </p:cNvPr>
            <p:cNvSpPr/>
            <p:nvPr/>
          </p:nvSpPr>
          <p:spPr>
            <a:xfrm>
              <a:off x="912336" y="4294455"/>
              <a:ext cx="3748554"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with Log Analytics for troubleshooting &amp; deeper diagnostics</a:t>
              </a:r>
            </a:p>
          </p:txBody>
        </p:sp>
        <p:sp>
          <p:nvSpPr>
            <p:cNvPr id="25" name="arrow_15" title="Icon of a arrow in a circle pointed right">
              <a:extLst>
                <a:ext uri="{FF2B5EF4-FFF2-40B4-BE49-F238E27FC236}">
                  <a16:creationId xmlns:a16="http://schemas.microsoft.com/office/drawing/2014/main" id="{956E861A-598E-4E0C-B780-1A4624EF5BE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4471294B-DDA4-46F8-8A23-0F2B326CE1CD}"/>
              </a:ext>
            </a:extLst>
          </p:cNvPr>
          <p:cNvGrpSpPr/>
          <p:nvPr/>
        </p:nvGrpSpPr>
        <p:grpSpPr>
          <a:xfrm>
            <a:off x="210560" y="5818713"/>
            <a:ext cx="4402864" cy="598333"/>
            <a:chOff x="426425" y="4250976"/>
            <a:chExt cx="4234465" cy="575448"/>
          </a:xfrm>
        </p:grpSpPr>
        <p:sp>
          <p:nvSpPr>
            <p:cNvPr id="27" name="Rectangle 26">
              <a:extLst>
                <a:ext uri="{FF2B5EF4-FFF2-40B4-BE49-F238E27FC236}">
                  <a16:creationId xmlns:a16="http://schemas.microsoft.com/office/drawing/2014/main" id="{2F77CC01-7F21-45F8-A24E-2568091F7B22}"/>
                </a:ext>
              </a:extLst>
            </p:cNvPr>
            <p:cNvSpPr/>
            <p:nvPr/>
          </p:nvSpPr>
          <p:spPr>
            <a:xfrm>
              <a:off x="912336" y="4294455"/>
              <a:ext cx="3748554" cy="531969"/>
            </a:xfrm>
            <a:prstGeom prst="rect">
              <a:avLst/>
            </a:prstGeom>
          </p:spPr>
          <p:txBody>
            <a:bodyPr wrap="square" lIns="0" tIns="0" rIns="0" bIns="0" anchor="t" anchorCtr="0">
              <a:spAutoFit/>
            </a:bodyPr>
            <a:lstStyle/>
            <a:p>
              <a:pPr marL="0" marR="0" lvl="0" indent="0" algn="l" defTabSz="949750" rtl="0" eaLnBrk="1" fontAlgn="base" latinLnBrk="0" hangingPunct="1">
                <a:lnSpc>
                  <a:spcPct val="100000"/>
                </a:lnSpc>
                <a:spcBef>
                  <a:spcPct val="0"/>
                </a:spcBef>
                <a:spcAft>
                  <a:spcPts val="2448"/>
                </a:spcAft>
                <a:buClrTx/>
                <a:buSzTx/>
                <a:buFontTx/>
                <a:buNone/>
                <a:tabLst/>
                <a:defRPr/>
              </a:pPr>
              <a:r>
                <a:rPr kumimoji="0" lang="en-US" sz="1762"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Create visualizations with Azure Dashboards &amp; Workbooks</a:t>
              </a:r>
            </a:p>
          </p:txBody>
        </p:sp>
        <p:sp>
          <p:nvSpPr>
            <p:cNvPr id="29" name="arrow_15" title="Icon of a arrow in a circle pointed right">
              <a:extLst>
                <a:ext uri="{FF2B5EF4-FFF2-40B4-BE49-F238E27FC236}">
                  <a16:creationId xmlns:a16="http://schemas.microsoft.com/office/drawing/2014/main" id="{5BF770A3-8229-4243-BF56-47DA5C4AC8E8}"/>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07" tIns="46604" rIns="93207" bIns="46604" numCol="1" anchor="ctr" anchorCtr="0" compatLnSpc="1">
              <a:prstTxWarp prst="textNoShape">
                <a:avLst/>
              </a:prstTxWarp>
            </a:bodyPr>
            <a:lstStyle/>
            <a:p>
              <a:pPr marL="0" marR="0" lvl="0" indent="0" algn="l" defTabSz="95057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72272273-0488-49FD-97E7-526AE19557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7732" y="266237"/>
            <a:ext cx="1082209" cy="1082209"/>
          </a:xfrm>
          <a:prstGeom prst="rect">
            <a:avLst/>
          </a:prstGeom>
        </p:spPr>
      </p:pic>
    </p:spTree>
    <p:extLst>
      <p:ext uri="{BB962C8B-B14F-4D97-AF65-F5344CB8AC3E}">
        <p14:creationId xmlns:p14="http://schemas.microsoft.com/office/powerpoint/2010/main" val="317177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1+#ppt_w/2"/>
                                          </p:val>
                                        </p:tav>
                                        <p:tav tm="100000">
                                          <p:val>
                                            <p:strVal val="#ppt_x"/>
                                          </p:val>
                                        </p:tav>
                                      </p:tavLst>
                                    </p:anim>
                                    <p:anim calcmode="lin" valueType="num">
                                      <p:cBhvr additive="base">
                                        <p:cTn id="11" dur="500" fill="hold"/>
                                        <p:tgtEl>
                                          <p:spTgt spid="3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1000" tmFilter="0, 0; .2, .5; .8, .5; 1, 0"/>
                                        <p:tgtEl>
                                          <p:spTgt spid="17"/>
                                        </p:tgtEl>
                                      </p:cBhvr>
                                    </p:animEffect>
                                    <p:animScale>
                                      <p:cBhvr>
                                        <p:cTn id="15" dur="500" autoRev="1" fill="hold"/>
                                        <p:tgtEl>
                                          <p:spTgt spid="17"/>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0" presetClass="exit" presetSubtype="0" fill="hold" nodeType="with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1000" tmFilter="0, 0; .2, .5; .8, .5; 1, 0"/>
                                        <p:tgtEl>
                                          <p:spTgt spid="5"/>
                                        </p:tgtEl>
                                      </p:cBhvr>
                                    </p:animEffect>
                                    <p:animScale>
                                      <p:cBhvr>
                                        <p:cTn id="31" dur="500" autoRev="1" fill="hold"/>
                                        <p:tgtEl>
                                          <p:spTgt spid="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xit" presetSubtype="0" fill="hold" nodeType="withEffect">
                                  <p:stCondLst>
                                    <p:cond delay="0"/>
                                  </p:stCondLst>
                                  <p:childTnLst>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par>
                                <p:cTn id="40" presetID="2" presetClass="entr" presetSubtype="2"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1000" tmFilter="0, 0; .2, .5; .8, .5; 1, 0"/>
                                        <p:tgtEl>
                                          <p:spTgt spid="14"/>
                                        </p:tgtEl>
                                      </p:cBhvr>
                                    </p:animEffect>
                                    <p:animScale>
                                      <p:cBhvr>
                                        <p:cTn id="47" dur="500" autoRev="1" fill="hold"/>
                                        <p:tgtEl>
                                          <p:spTgt spid="1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2" presetClass="entr" presetSubtype="2"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1+#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1000" tmFilter="0, 0; .2, .5; .8, .5; 1, 0"/>
                                        <p:tgtEl>
                                          <p:spTgt spid="23"/>
                                        </p:tgtEl>
                                      </p:cBhvr>
                                    </p:animEffect>
                                    <p:animScale>
                                      <p:cBhvr>
                                        <p:cTn id="63" dur="500" autoRev="1" fill="hold"/>
                                        <p:tgtEl>
                                          <p:spTgt spid="23"/>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10" presetClass="exit" presetSubtype="0" fill="hold" nodeType="withEffect">
                                  <p:stCondLst>
                                    <p:cond delay="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2" presetClass="entr" presetSubtype="2"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1+#ppt_w/2"/>
                                          </p:val>
                                        </p:tav>
                                        <p:tav tm="100000">
                                          <p:val>
                                            <p:strVal val="#ppt_x"/>
                                          </p:val>
                                        </p:tav>
                                      </p:tavLst>
                                    </p:anim>
                                    <p:anim calcmode="lin" valueType="num">
                                      <p:cBhvr additive="base">
                                        <p:cTn id="75" dur="500" fill="hold"/>
                                        <p:tgtEl>
                                          <p:spTgt spid="36"/>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26" presetClass="emph" presetSubtype="0" fill="hold" nodeType="afterEffect">
                                  <p:stCondLst>
                                    <p:cond delay="0"/>
                                  </p:stCondLst>
                                  <p:childTnLst>
                                    <p:animEffect transition="out" filter="fade">
                                      <p:cBhvr>
                                        <p:cTn id="78" dur="1000" tmFilter="0, 0; .2, .5; .8, .5; 1, 0"/>
                                        <p:tgtEl>
                                          <p:spTgt spid="26"/>
                                        </p:tgtEl>
                                      </p:cBhvr>
                                    </p:animEffect>
                                    <p:animScale>
                                      <p:cBhvr>
                                        <p:cTn id="79"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A254BA6E-0DF5-4733-BBC4-D564A8B47374}"/>
              </a:ext>
            </a:extLst>
          </p:cNvPr>
          <p:cNvSpPr/>
          <p:nvPr/>
        </p:nvSpPr>
        <p:spPr bwMode="auto">
          <a:xfrm>
            <a:off x="3418061" y="824389"/>
            <a:ext cx="8600691" cy="6091237"/>
          </a:xfrm>
          <a:prstGeom prst="roundRect">
            <a:avLst>
              <a:gd name="adj" fmla="val 1585"/>
            </a:avLst>
          </a:prstGeom>
          <a:solidFill>
            <a:schemeClr val="bg2"/>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27" name="Rectangle 226">
            <a:extLst>
              <a:ext uri="{FF2B5EF4-FFF2-40B4-BE49-F238E27FC236}">
                <a16:creationId xmlns:a16="http://schemas.microsoft.com/office/drawing/2014/main" id="{B6295A3F-4FB3-4058-A607-DEB23B0833DC}"/>
              </a:ext>
            </a:extLst>
          </p:cNvPr>
          <p:cNvSpPr/>
          <p:nvPr/>
        </p:nvSpPr>
        <p:spPr bwMode="auto">
          <a:xfrm>
            <a:off x="3284220" y="3447783"/>
            <a:ext cx="373305" cy="572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464159" y="3890844"/>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Title 1">
            <a:extLst>
              <a:ext uri="{FF2B5EF4-FFF2-40B4-BE49-F238E27FC236}">
                <a16:creationId xmlns:a16="http://schemas.microsoft.com/office/drawing/2014/main" id="{E9AFCF03-0596-4E34-BCB7-B54718BF8D22}"/>
              </a:ext>
            </a:extLst>
          </p:cNvPr>
          <p:cNvSpPr>
            <a:spLocks noGrp="1"/>
          </p:cNvSpPr>
          <p:nvPr>
            <p:ph type="title"/>
          </p:nvPr>
        </p:nvSpPr>
        <p:spPr>
          <a:xfrm>
            <a:off x="4196300" y="1008539"/>
            <a:ext cx="7802025" cy="377476"/>
          </a:xfrm>
        </p:spPr>
        <p:txBody>
          <a:bodyPr/>
          <a:lstStyle/>
          <a:p>
            <a:r>
              <a:rPr lang="en-US" sz="2400"/>
              <a:t>Azure Monitor</a:t>
            </a:r>
          </a:p>
        </p:txBody>
      </p:sp>
      <p:pic>
        <p:nvPicPr>
          <p:cNvPr id="7" name="Graphic 6">
            <a:extLst>
              <a:ext uri="{FF2B5EF4-FFF2-40B4-BE49-F238E27FC236}">
                <a16:creationId xmlns:a16="http://schemas.microsoft.com/office/drawing/2014/main" id="{1D438751-CEFC-4BA4-867F-00F05D464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2609" y="979196"/>
            <a:ext cx="469850" cy="469848"/>
          </a:xfrm>
          <a:prstGeom prst="rect">
            <a:avLst/>
          </a:prstGeom>
        </p:spPr>
      </p:pic>
      <p:grpSp>
        <p:nvGrpSpPr>
          <p:cNvPr id="231" name="Group 230">
            <a:extLst>
              <a:ext uri="{FF2B5EF4-FFF2-40B4-BE49-F238E27FC236}">
                <a16:creationId xmlns:a16="http://schemas.microsoft.com/office/drawing/2014/main" id="{FD960CD9-CEB4-4D24-BF9F-C1B97D1C7589}"/>
              </a:ext>
            </a:extLst>
          </p:cNvPr>
          <p:cNvGrpSpPr/>
          <p:nvPr/>
        </p:nvGrpSpPr>
        <p:grpSpPr>
          <a:xfrm>
            <a:off x="4036870" y="2544346"/>
            <a:ext cx="1607947" cy="2725250"/>
            <a:chOff x="4036870" y="2169220"/>
            <a:chExt cx="1607947" cy="2725250"/>
          </a:xfrm>
        </p:grpSpPr>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4036870" y="2169220"/>
              <a:ext cx="1607947" cy="2725250"/>
            </a:xfrm>
            <a:prstGeom prst="roundRect">
              <a:avLst>
                <a:gd name="adj" fmla="val 542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6DD26E8D-6898-43FA-BAB3-4BC6620D5599}"/>
                </a:ext>
              </a:extLst>
            </p:cNvPr>
            <p:cNvGrpSpPr/>
            <p:nvPr/>
          </p:nvGrpSpPr>
          <p:grpSpPr>
            <a:xfrm>
              <a:off x="4473453" y="2435586"/>
              <a:ext cx="734781" cy="2162039"/>
              <a:chOff x="4343441" y="2428470"/>
              <a:chExt cx="734781" cy="2162039"/>
            </a:xfrm>
          </p:grpSpPr>
          <p:sp>
            <p:nvSpPr>
              <p:cNvPr id="210" name="Cylinder 209">
                <a:extLst>
                  <a:ext uri="{FF2B5EF4-FFF2-40B4-BE49-F238E27FC236}">
                    <a16:creationId xmlns:a16="http://schemas.microsoft.com/office/drawing/2014/main" id="{78224567-32C9-466B-BF46-DDA8C9CE99BB}"/>
                  </a:ext>
                </a:extLst>
              </p:cNvPr>
              <p:cNvSpPr/>
              <p:nvPr/>
            </p:nvSpPr>
            <p:spPr bwMode="auto">
              <a:xfrm>
                <a:off x="4343441" y="2428470"/>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21619580-F3AC-4811-B37A-696B94ED2B4D}"/>
                  </a:ext>
                </a:extLst>
              </p:cNvPr>
              <p:cNvSpPr txBox="1"/>
              <p:nvPr/>
            </p:nvSpPr>
            <p:spPr>
              <a:xfrm>
                <a:off x="4382056" y="2607841"/>
                <a:ext cx="657551" cy="337015"/>
              </a:xfrm>
              <a:prstGeom prst="rect">
                <a:avLst/>
              </a:prstGeom>
              <a:noFill/>
            </p:spPr>
            <p:txBody>
              <a:bodyPr wrap="non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Metrics</a:t>
                </a:r>
              </a:p>
            </p:txBody>
          </p:sp>
          <p:sp>
            <p:nvSpPr>
              <p:cNvPr id="222" name="Cylinder 221">
                <a:extLst>
                  <a:ext uri="{FF2B5EF4-FFF2-40B4-BE49-F238E27FC236}">
                    <a16:creationId xmlns:a16="http://schemas.microsoft.com/office/drawing/2014/main" id="{87740B25-9B2C-481A-91AA-42C4C6ABE43B}"/>
                  </a:ext>
                </a:extLst>
              </p:cNvPr>
              <p:cNvSpPr/>
              <p:nvPr/>
            </p:nvSpPr>
            <p:spPr bwMode="auto">
              <a:xfrm>
                <a:off x="4343441" y="3642097"/>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23" name="TextBox 222">
                <a:extLst>
                  <a:ext uri="{FF2B5EF4-FFF2-40B4-BE49-F238E27FC236}">
                    <a16:creationId xmlns:a16="http://schemas.microsoft.com/office/drawing/2014/main" id="{2452F3A1-A29B-4BC4-A238-8252833BEC4B}"/>
                  </a:ext>
                </a:extLst>
              </p:cNvPr>
              <p:cNvSpPr txBox="1"/>
              <p:nvPr/>
            </p:nvSpPr>
            <p:spPr>
              <a:xfrm>
                <a:off x="4455793" y="3818045"/>
                <a:ext cx="494195" cy="337015"/>
              </a:xfrm>
              <a:prstGeom prst="rect">
                <a:avLst/>
              </a:prstGeom>
              <a:noFill/>
            </p:spPr>
            <p:txBody>
              <a:bodyPr wrap="squar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Logs</a:t>
                </a:r>
              </a:p>
            </p:txBody>
          </p:sp>
        </p:grpSp>
        <p:pic>
          <p:nvPicPr>
            <p:cNvPr id="9" name="Graphic 8">
              <a:extLst>
                <a:ext uri="{FF2B5EF4-FFF2-40B4-BE49-F238E27FC236}">
                  <a16:creationId xmlns:a16="http://schemas.microsoft.com/office/drawing/2014/main" id="{4D1F9D0A-BDFE-4B64-A659-6E84A4A652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4927" y="4162176"/>
              <a:ext cx="311832" cy="311832"/>
            </a:xfrm>
            <a:prstGeom prst="rect">
              <a:avLst/>
            </a:prstGeom>
          </p:spPr>
        </p:pic>
        <p:pic>
          <p:nvPicPr>
            <p:cNvPr id="3" name="Graphic 2">
              <a:extLst>
                <a:ext uri="{FF2B5EF4-FFF2-40B4-BE49-F238E27FC236}">
                  <a16:creationId xmlns:a16="http://schemas.microsoft.com/office/drawing/2014/main" id="{47DC1734-2988-4AD8-AEE6-B929969E1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7191" y="2930003"/>
              <a:ext cx="347304" cy="347304"/>
            </a:xfrm>
            <a:prstGeom prst="rect">
              <a:avLst/>
            </a:prstGeom>
          </p:spPr>
        </p:pic>
      </p:grpSp>
      <p:pic>
        <p:nvPicPr>
          <p:cNvPr id="23" name="Graphic 22">
            <a:extLst>
              <a:ext uri="{FF2B5EF4-FFF2-40B4-BE49-F238E27FC236}">
                <a16:creationId xmlns:a16="http://schemas.microsoft.com/office/drawing/2014/main" id="{85FFF041-ACB9-4C58-918E-4E065B9396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4433" y="2437591"/>
            <a:ext cx="404305" cy="404304"/>
          </a:xfrm>
          <a:prstGeom prst="rect">
            <a:avLst/>
          </a:prstGeom>
        </p:spPr>
      </p:pic>
      <p:pic>
        <p:nvPicPr>
          <p:cNvPr id="21" name="Graphic 20">
            <a:extLst>
              <a:ext uri="{FF2B5EF4-FFF2-40B4-BE49-F238E27FC236}">
                <a16:creationId xmlns:a16="http://schemas.microsoft.com/office/drawing/2014/main" id="{5CC1200B-5DEE-47A7-AF96-D2DE6B7C17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5096" y="2426900"/>
            <a:ext cx="425687" cy="425687"/>
          </a:xfrm>
          <a:prstGeom prst="rect">
            <a:avLst/>
          </a:prstGeom>
        </p:spPr>
      </p:pic>
      <p:pic>
        <p:nvPicPr>
          <p:cNvPr id="19" name="Graphic 18">
            <a:extLst>
              <a:ext uri="{FF2B5EF4-FFF2-40B4-BE49-F238E27FC236}">
                <a16:creationId xmlns:a16="http://schemas.microsoft.com/office/drawing/2014/main" id="{B7523550-82EF-4EE3-9908-18741CB08F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95852" y="1331791"/>
            <a:ext cx="373530" cy="373530"/>
          </a:xfrm>
          <a:prstGeom prst="rect">
            <a:avLst/>
          </a:prstGeom>
        </p:spPr>
      </p:pic>
      <p:pic>
        <p:nvPicPr>
          <p:cNvPr id="17" name="Graphic 16">
            <a:extLst>
              <a:ext uri="{FF2B5EF4-FFF2-40B4-BE49-F238E27FC236}">
                <a16:creationId xmlns:a16="http://schemas.microsoft.com/office/drawing/2014/main" id="{8C6CD1C5-0B2D-42A3-A1A0-A754BDDDDF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71489" y="1347099"/>
            <a:ext cx="361967" cy="361967"/>
          </a:xfrm>
          <a:prstGeom prst="rect">
            <a:avLst/>
          </a:prstGeom>
        </p:spPr>
      </p:pic>
      <p:pic>
        <p:nvPicPr>
          <p:cNvPr id="13" name="Graphic 12">
            <a:extLst>
              <a:ext uri="{FF2B5EF4-FFF2-40B4-BE49-F238E27FC236}">
                <a16:creationId xmlns:a16="http://schemas.microsoft.com/office/drawing/2014/main" id="{7236E8D6-3E28-47AC-88A6-931D458701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21229" y="1324624"/>
            <a:ext cx="387865" cy="387865"/>
          </a:xfrm>
          <a:prstGeom prst="rect">
            <a:avLst/>
          </a:prstGeom>
        </p:spPr>
      </p:pic>
      <p:pic>
        <p:nvPicPr>
          <p:cNvPr id="11" name="Graphic 10">
            <a:extLst>
              <a:ext uri="{FF2B5EF4-FFF2-40B4-BE49-F238E27FC236}">
                <a16:creationId xmlns:a16="http://schemas.microsoft.com/office/drawing/2014/main" id="{4DCBA9C4-1D3E-460F-9DD4-B4EE0950A5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6867" y="1337573"/>
            <a:ext cx="361967" cy="361967"/>
          </a:xfrm>
          <a:prstGeom prst="rect">
            <a:avLst/>
          </a:prstGeom>
        </p:spPr>
      </p:pic>
      <p:grpSp>
        <p:nvGrpSpPr>
          <p:cNvPr id="233" name="Group 232">
            <a:extLst>
              <a:ext uri="{FF2B5EF4-FFF2-40B4-BE49-F238E27FC236}">
                <a16:creationId xmlns:a16="http://schemas.microsoft.com/office/drawing/2014/main" id="{81246AB7-A221-426F-B990-352ED8CDBC04}"/>
              </a:ext>
            </a:extLst>
          </p:cNvPr>
          <p:cNvGrpSpPr/>
          <p:nvPr/>
        </p:nvGrpSpPr>
        <p:grpSpPr>
          <a:xfrm>
            <a:off x="7282539" y="1169288"/>
            <a:ext cx="4383975" cy="5401439"/>
            <a:chOff x="7282539" y="794162"/>
            <a:chExt cx="4383975" cy="5401439"/>
          </a:xfrm>
        </p:grpSpPr>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282546" y="521820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282546" y="300618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282546" y="4112196"/>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282546" y="1900174"/>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282539" y="794162"/>
              <a:ext cx="4383968" cy="977395"/>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06" name="TextBox 205">
            <a:extLst>
              <a:ext uri="{FF2B5EF4-FFF2-40B4-BE49-F238E27FC236}">
                <a16:creationId xmlns:a16="http://schemas.microsoft.com/office/drawing/2014/main" id="{D8282856-B075-4C63-A906-9462E484E559}"/>
              </a:ext>
            </a:extLst>
          </p:cNvPr>
          <p:cNvSpPr txBox="1"/>
          <p:nvPr/>
        </p:nvSpPr>
        <p:spPr>
          <a:xfrm>
            <a:off x="7688241" y="1764712"/>
            <a:ext cx="974150"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Application </a:t>
            </a:r>
          </a:p>
        </p:txBody>
      </p:sp>
      <p:sp>
        <p:nvSpPr>
          <p:cNvPr id="204" name="TextBox 203">
            <a:extLst>
              <a:ext uri="{FF2B5EF4-FFF2-40B4-BE49-F238E27FC236}">
                <a16:creationId xmlns:a16="http://schemas.microsoft.com/office/drawing/2014/main" id="{3063F77F-7559-4C24-9732-FCE0F0CAEB1D}"/>
              </a:ext>
            </a:extLst>
          </p:cNvPr>
          <p:cNvSpPr txBox="1"/>
          <p:nvPr/>
        </p:nvSpPr>
        <p:spPr>
          <a:xfrm>
            <a:off x="8662404" y="1764712"/>
            <a:ext cx="974149" cy="383169"/>
          </a:xfrm>
          <a:prstGeom prst="rect">
            <a:avLst/>
          </a:prstGeom>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Container</a:t>
            </a:r>
          </a:p>
        </p:txBody>
      </p:sp>
      <p:sp>
        <p:nvSpPr>
          <p:cNvPr id="202" name="TextBox 201">
            <a:extLst>
              <a:ext uri="{FF2B5EF4-FFF2-40B4-BE49-F238E27FC236}">
                <a16:creationId xmlns:a16="http://schemas.microsoft.com/office/drawing/2014/main" id="{CD921616-595A-4B83-AD1A-DB45265C2D95}"/>
              </a:ext>
            </a:extLst>
          </p:cNvPr>
          <p:cNvSpPr txBox="1"/>
          <p:nvPr/>
        </p:nvSpPr>
        <p:spPr>
          <a:xfrm>
            <a:off x="9636566" y="1764712"/>
            <a:ext cx="782196"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VM</a:t>
            </a:r>
          </a:p>
        </p:txBody>
      </p:sp>
      <p:sp>
        <p:nvSpPr>
          <p:cNvPr id="200" name="TextBox 199">
            <a:extLst>
              <a:ext uri="{FF2B5EF4-FFF2-40B4-BE49-F238E27FC236}">
                <a16:creationId xmlns:a16="http://schemas.microsoft.com/office/drawing/2014/main" id="{EFCA7163-D0F5-4A52-99D9-9384D248F60C}"/>
              </a:ext>
            </a:extLst>
          </p:cNvPr>
          <p:cNvSpPr txBox="1"/>
          <p:nvPr/>
        </p:nvSpPr>
        <p:spPr>
          <a:xfrm>
            <a:off x="10418776" y="1764712"/>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Network</a:t>
            </a:r>
          </a:p>
        </p:txBody>
      </p:sp>
      <p:sp>
        <p:nvSpPr>
          <p:cNvPr id="126" name="TextBox 125">
            <a:extLst>
              <a:ext uri="{FF2B5EF4-FFF2-40B4-BE49-F238E27FC236}">
                <a16:creationId xmlns:a16="http://schemas.microsoft.com/office/drawing/2014/main" id="{B7BD43A2-BE40-4940-8826-FD74027258D3}"/>
              </a:ext>
            </a:extLst>
          </p:cNvPr>
          <p:cNvSpPr txBox="1"/>
          <p:nvPr/>
        </p:nvSpPr>
        <p:spPr>
          <a:xfrm>
            <a:off x="6905448" y="1519380"/>
            <a:ext cx="725505" cy="286090"/>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Insights</a:t>
            </a:r>
          </a:p>
        </p:txBody>
      </p:sp>
      <p:sp>
        <p:nvSpPr>
          <p:cNvPr id="198" name="TextBox 197">
            <a:extLst>
              <a:ext uri="{FF2B5EF4-FFF2-40B4-BE49-F238E27FC236}">
                <a16:creationId xmlns:a16="http://schemas.microsoft.com/office/drawing/2014/main" id="{A0C63D1B-AA04-4B78-A233-54AB5CAD38BD}"/>
              </a:ext>
            </a:extLst>
          </p:cNvPr>
          <p:cNvSpPr txBox="1"/>
          <p:nvPr/>
        </p:nvSpPr>
        <p:spPr>
          <a:xfrm>
            <a:off x="7957425" y="2854510"/>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Dashboards</a:t>
            </a:r>
          </a:p>
        </p:txBody>
      </p:sp>
      <p:sp>
        <p:nvSpPr>
          <p:cNvPr id="194" name="TextBox 193">
            <a:extLst>
              <a:ext uri="{FF2B5EF4-FFF2-40B4-BE49-F238E27FC236}">
                <a16:creationId xmlns:a16="http://schemas.microsoft.com/office/drawing/2014/main" id="{280A5F75-0D03-4507-8FB8-E8A8733C8670}"/>
              </a:ext>
            </a:extLst>
          </p:cNvPr>
          <p:cNvSpPr txBox="1"/>
          <p:nvPr/>
        </p:nvSpPr>
        <p:spPr>
          <a:xfrm>
            <a:off x="9141283" y="2855129"/>
            <a:ext cx="782196"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Power BI</a:t>
            </a:r>
          </a:p>
        </p:txBody>
      </p:sp>
      <p:sp>
        <p:nvSpPr>
          <p:cNvPr id="192" name="TextBox 191">
            <a:extLst>
              <a:ext uri="{FF2B5EF4-FFF2-40B4-BE49-F238E27FC236}">
                <a16:creationId xmlns:a16="http://schemas.microsoft.com/office/drawing/2014/main" id="{6411D6FF-9960-4792-85DE-959065ECC868}"/>
              </a:ext>
            </a:extLst>
          </p:cNvPr>
          <p:cNvSpPr txBox="1"/>
          <p:nvPr/>
        </p:nvSpPr>
        <p:spPr>
          <a:xfrm>
            <a:off x="10009510" y="2855129"/>
            <a:ext cx="97414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Workbooks</a:t>
            </a:r>
          </a:p>
        </p:txBody>
      </p:sp>
      <p:sp>
        <p:nvSpPr>
          <p:cNvPr id="190" name="TextBox 189">
            <a:extLst>
              <a:ext uri="{FF2B5EF4-FFF2-40B4-BE49-F238E27FC236}">
                <a16:creationId xmlns:a16="http://schemas.microsoft.com/office/drawing/2014/main" id="{F32CCCCD-84C8-46DE-8E3B-B840B5D17F0C}"/>
              </a:ext>
            </a:extLst>
          </p:cNvPr>
          <p:cNvSpPr txBox="1"/>
          <p:nvPr/>
        </p:nvSpPr>
        <p:spPr>
          <a:xfrm>
            <a:off x="6905444" y="2616407"/>
            <a:ext cx="787804"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Visualize</a:t>
            </a:r>
          </a:p>
        </p:txBody>
      </p:sp>
      <p:sp>
        <p:nvSpPr>
          <p:cNvPr id="185" name="TextBox 184">
            <a:extLst>
              <a:ext uri="{FF2B5EF4-FFF2-40B4-BE49-F238E27FC236}">
                <a16:creationId xmlns:a16="http://schemas.microsoft.com/office/drawing/2014/main" id="{FFEA9419-C8D6-4CC2-9769-F87C83945C1B}"/>
              </a:ext>
            </a:extLst>
          </p:cNvPr>
          <p:cNvSpPr txBox="1"/>
          <p:nvPr/>
        </p:nvSpPr>
        <p:spPr>
          <a:xfrm>
            <a:off x="8067707" y="3969728"/>
            <a:ext cx="1383296" cy="383168"/>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Metrics Explorer</a:t>
            </a:r>
          </a:p>
        </p:txBody>
      </p:sp>
      <p:sp>
        <p:nvSpPr>
          <p:cNvPr id="183" name="TextBox 182">
            <a:extLst>
              <a:ext uri="{FF2B5EF4-FFF2-40B4-BE49-F238E27FC236}">
                <a16:creationId xmlns:a16="http://schemas.microsoft.com/office/drawing/2014/main" id="{A57A9515-F7C5-4915-AF54-D801A396286E}"/>
              </a:ext>
            </a:extLst>
          </p:cNvPr>
          <p:cNvSpPr txBox="1"/>
          <p:nvPr/>
        </p:nvSpPr>
        <p:spPr>
          <a:xfrm>
            <a:off x="9639552" y="3969727"/>
            <a:ext cx="1110721" cy="383168"/>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 Analytics</a:t>
            </a:r>
          </a:p>
        </p:txBody>
      </p:sp>
      <p:sp>
        <p:nvSpPr>
          <p:cNvPr id="181" name="TextBox 180">
            <a:extLst>
              <a:ext uri="{FF2B5EF4-FFF2-40B4-BE49-F238E27FC236}">
                <a16:creationId xmlns:a16="http://schemas.microsoft.com/office/drawing/2014/main" id="{35DD7B00-9298-40A8-9E33-63C2164BC7A4}"/>
              </a:ext>
            </a:extLst>
          </p:cNvPr>
          <p:cNvSpPr txBox="1"/>
          <p:nvPr/>
        </p:nvSpPr>
        <p:spPr>
          <a:xfrm>
            <a:off x="6905446" y="3730538"/>
            <a:ext cx="714957"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Analyze</a:t>
            </a:r>
          </a:p>
        </p:txBody>
      </p:sp>
      <p:sp>
        <p:nvSpPr>
          <p:cNvPr id="174" name="TextBox 173">
            <a:extLst>
              <a:ext uri="{FF2B5EF4-FFF2-40B4-BE49-F238E27FC236}">
                <a16:creationId xmlns:a16="http://schemas.microsoft.com/office/drawing/2014/main" id="{E458ECB2-F752-47BE-8153-7B7659D1B030}"/>
              </a:ext>
            </a:extLst>
          </p:cNvPr>
          <p:cNvSpPr txBox="1"/>
          <p:nvPr/>
        </p:nvSpPr>
        <p:spPr>
          <a:xfrm>
            <a:off x="6905451" y="4836111"/>
            <a:ext cx="790972" cy="280852"/>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Respond</a:t>
            </a:r>
          </a:p>
        </p:txBody>
      </p:sp>
      <p:sp>
        <p:nvSpPr>
          <p:cNvPr id="171" name="TextBox 170">
            <a:extLst>
              <a:ext uri="{FF2B5EF4-FFF2-40B4-BE49-F238E27FC236}">
                <a16:creationId xmlns:a16="http://schemas.microsoft.com/office/drawing/2014/main" id="{656B7F58-C54F-4DD2-9CC5-1E414F18A00B}"/>
              </a:ext>
            </a:extLst>
          </p:cNvPr>
          <p:cNvSpPr txBox="1"/>
          <p:nvPr/>
        </p:nvSpPr>
        <p:spPr>
          <a:xfrm>
            <a:off x="7741203" y="6197241"/>
            <a:ext cx="974150"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Event Hubs</a:t>
            </a:r>
          </a:p>
        </p:txBody>
      </p:sp>
      <p:sp>
        <p:nvSpPr>
          <p:cNvPr id="169" name="TextBox 168">
            <a:extLst>
              <a:ext uri="{FF2B5EF4-FFF2-40B4-BE49-F238E27FC236}">
                <a16:creationId xmlns:a16="http://schemas.microsoft.com/office/drawing/2014/main" id="{36BDE176-7C84-47B7-9424-7A873204E109}"/>
              </a:ext>
            </a:extLst>
          </p:cNvPr>
          <p:cNvSpPr txBox="1"/>
          <p:nvPr/>
        </p:nvSpPr>
        <p:spPr>
          <a:xfrm>
            <a:off x="9976439" y="6197241"/>
            <a:ext cx="1669305"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Ingest &amp; Export APIs</a:t>
            </a:r>
          </a:p>
        </p:txBody>
      </p:sp>
      <p:sp>
        <p:nvSpPr>
          <p:cNvPr id="167" name="TextBox 166">
            <a:extLst>
              <a:ext uri="{FF2B5EF4-FFF2-40B4-BE49-F238E27FC236}">
                <a16:creationId xmlns:a16="http://schemas.microsoft.com/office/drawing/2014/main" id="{0C07CCAC-8727-488A-B779-3964A36D5358}"/>
              </a:ext>
            </a:extLst>
          </p:cNvPr>
          <p:cNvSpPr txBox="1"/>
          <p:nvPr/>
        </p:nvSpPr>
        <p:spPr>
          <a:xfrm>
            <a:off x="8985867" y="6197241"/>
            <a:ext cx="964289" cy="383169"/>
          </a:xfrm>
          <a:prstGeom prst="rect">
            <a:avLst/>
          </a:prstGeom>
          <a:noFill/>
        </p:spPr>
        <p:txBody>
          <a:bodyPr wrap="square" lIns="91427" tIns="91427" rIns="91427" bIns="137160"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Logic Apps</a:t>
            </a:r>
          </a:p>
        </p:txBody>
      </p:sp>
      <p:sp>
        <p:nvSpPr>
          <p:cNvPr id="165" name="TextBox 164">
            <a:extLst>
              <a:ext uri="{FF2B5EF4-FFF2-40B4-BE49-F238E27FC236}">
                <a16:creationId xmlns:a16="http://schemas.microsoft.com/office/drawing/2014/main" id="{FE1E666F-8FE9-4E3D-B331-8A49AC9F41F3}"/>
              </a:ext>
            </a:extLst>
          </p:cNvPr>
          <p:cNvSpPr txBox="1"/>
          <p:nvPr/>
        </p:nvSpPr>
        <p:spPr>
          <a:xfrm>
            <a:off x="6905453" y="5936800"/>
            <a:ext cx="949342" cy="280852"/>
          </a:xfrm>
          <a:prstGeom prst="rect">
            <a:avLst/>
          </a:prstGeom>
          <a:solidFill>
            <a:schemeClr val="bg2"/>
          </a:solidFill>
        </p:spPr>
        <p:txBody>
          <a:bodyPr wrap="squar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Integrate</a:t>
            </a:r>
          </a:p>
        </p:txBody>
      </p:sp>
      <p:pic>
        <p:nvPicPr>
          <p:cNvPr id="27" name="Picture 26" descr="A picture containing food&#10;&#10;Description automatically generated">
            <a:extLst>
              <a:ext uri="{FF2B5EF4-FFF2-40B4-BE49-F238E27FC236}">
                <a16:creationId xmlns:a16="http://schemas.microsoft.com/office/drawing/2014/main" id="{B7E537CD-788C-45C2-A6DB-AA4AFEF05B4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236251" y="2340275"/>
            <a:ext cx="598937" cy="598936"/>
          </a:xfrm>
          <a:prstGeom prst="rect">
            <a:avLst/>
          </a:prstGeom>
        </p:spPr>
      </p:pic>
      <p:pic>
        <p:nvPicPr>
          <p:cNvPr id="94" name="Graphic 93">
            <a:extLst>
              <a:ext uri="{FF2B5EF4-FFF2-40B4-BE49-F238E27FC236}">
                <a16:creationId xmlns:a16="http://schemas.microsoft.com/office/drawing/2014/main" id="{98130FA9-C18B-409D-871B-D202D6EB1E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1188" y="3551111"/>
            <a:ext cx="373532" cy="373530"/>
          </a:xfrm>
          <a:prstGeom prst="rect">
            <a:avLst/>
          </a:prstGeom>
        </p:spPr>
      </p:pic>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644818" y="3906971"/>
            <a:ext cx="865960" cy="0"/>
          </a:xfrm>
          <a:prstGeom prst="straightConnector1">
            <a:avLst/>
          </a:prstGeom>
          <a:noFill/>
          <a:ln w="19050" cap="flat" cmpd="sng" algn="ctr">
            <a:solidFill>
              <a:schemeClr val="accent2"/>
            </a:solidFill>
            <a:prstDash val="solid"/>
            <a:headEnd type="none"/>
            <a:tailEnd type="arrow"/>
          </a:ln>
          <a:effectLst/>
        </p:spPr>
      </p:cxnSp>
      <p:sp>
        <p:nvSpPr>
          <p:cNvPr id="98" name="Right Bracket 97">
            <a:extLst>
              <a:ext uri="{FF2B5EF4-FFF2-40B4-BE49-F238E27FC236}">
                <a16:creationId xmlns:a16="http://schemas.microsoft.com/office/drawing/2014/main" id="{F614469B-E383-4008-A0F6-3293EB32085F}"/>
              </a:ext>
            </a:extLst>
          </p:cNvPr>
          <p:cNvSpPr/>
          <p:nvPr/>
        </p:nvSpPr>
        <p:spPr>
          <a:xfrm flipH="1">
            <a:off x="6510778" y="1242584"/>
            <a:ext cx="120106" cy="5401436"/>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nvGrpSpPr>
          <p:cNvPr id="232" name="Group 231">
            <a:extLst>
              <a:ext uri="{FF2B5EF4-FFF2-40B4-BE49-F238E27FC236}">
                <a16:creationId xmlns:a16="http://schemas.microsoft.com/office/drawing/2014/main" id="{2FCDE706-B04B-416D-897D-1E434FCEF9BE}"/>
              </a:ext>
            </a:extLst>
          </p:cNvPr>
          <p:cNvGrpSpPr/>
          <p:nvPr/>
        </p:nvGrpSpPr>
        <p:grpSpPr>
          <a:xfrm>
            <a:off x="476483" y="2563645"/>
            <a:ext cx="3560387" cy="2671707"/>
            <a:chOff x="476483" y="2188519"/>
            <a:chExt cx="3560387" cy="2671707"/>
          </a:xfrm>
        </p:grpSpPr>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2968020" y="3524373"/>
              <a:ext cx="1068850" cy="0"/>
            </a:xfrm>
            <a:prstGeom prst="straightConnector1">
              <a:avLst/>
            </a:prstGeom>
            <a:noFill/>
            <a:ln w="19050" cap="flat" cmpd="sng" algn="ctr">
              <a:solidFill>
                <a:schemeClr val="accent2"/>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2897226" y="2188519"/>
              <a:ext cx="70794" cy="2671707"/>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476483" y="4124075"/>
              <a:ext cx="2308392" cy="414699"/>
              <a:chOff x="543659" y="3597530"/>
              <a:chExt cx="2631008" cy="414758"/>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43659" y="3597530"/>
                <a:ext cx="2631008" cy="408702"/>
              </a:xfrm>
              <a:prstGeom prst="roundRect">
                <a:avLst>
                  <a:gd name="adj" fmla="val 0"/>
                </a:avLst>
              </a:prstGeom>
              <a:grp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564090" y="3606119"/>
                <a:ext cx="2014840" cy="406169"/>
              </a:xfrm>
              <a:prstGeom prst="rect">
                <a:avLst/>
              </a:prstGeom>
              <a:grpFill/>
              <a:ln w="28575">
                <a:noFill/>
              </a:ln>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476485" y="2381399"/>
              <a:ext cx="2308391" cy="409579"/>
              <a:chOff x="543659" y="2563852"/>
              <a:chExt cx="2631007" cy="409637"/>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43659" y="2564787"/>
                <a:ext cx="2631007"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564090" y="2563852"/>
                <a:ext cx="1527021"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476484" y="2963541"/>
              <a:ext cx="2308392" cy="408644"/>
              <a:chOff x="543660" y="3144599"/>
              <a:chExt cx="2631008" cy="408702"/>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43660" y="3144599"/>
                <a:ext cx="2631008"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564090" y="3145869"/>
                <a:ext cx="1757229"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Infrastructure</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476483" y="3543807"/>
              <a:ext cx="2308394" cy="408644"/>
              <a:chOff x="543660" y="3709962"/>
              <a:chExt cx="2631010" cy="408702"/>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43660" y="3709962"/>
                <a:ext cx="2631010"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564090" y="3711233"/>
                <a:ext cx="1907045" cy="406169"/>
              </a:xfrm>
              <a:prstGeom prst="rect">
                <a:avLst/>
              </a:prstGeom>
              <a:noFill/>
            </p:spPr>
            <p:txBody>
              <a:bodyPr wrap="none" lIns="182880" tIns="91427" rIns="91427" bIns="91427"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a:ln>
                      <a:noFill/>
                    </a:ln>
                    <a:solidFill>
                      <a:srgbClr val="3C3C41"/>
                    </a:solidFill>
                    <a:effectLst/>
                    <a:uLnTx/>
                    <a:uFillTx/>
                    <a:latin typeface="Segoe UI Semibold"/>
                    <a:ea typeface="+mn-ea"/>
                    <a:cs typeface="+mn-cs"/>
                  </a:rPr>
                  <a:t>Azure Platform</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01040" y="2720582"/>
              <a:ext cx="0" cy="329215"/>
            </a:xfrm>
            <a:prstGeom prst="line">
              <a:avLst/>
            </a:prstGeom>
            <a:noFill/>
            <a:ln w="19050" cap="flat" cmpd="sng" algn="ctr">
              <a:solidFill>
                <a:schemeClr val="accent1"/>
              </a:solidFill>
              <a:prstDash val="solid"/>
              <a:headEnd type="none"/>
              <a:tailEnd type="none"/>
            </a:ln>
            <a:effectLst/>
          </p:spPr>
        </p:cxnSp>
        <p:sp>
          <p:nvSpPr>
            <p:cNvPr id="107" name="TextBox 106">
              <a:extLst>
                <a:ext uri="{FF2B5EF4-FFF2-40B4-BE49-F238E27FC236}">
                  <a16:creationId xmlns:a16="http://schemas.microsoft.com/office/drawing/2014/main" id="{6F40626F-A15D-476D-8024-5E186D94060D}"/>
                </a:ext>
              </a:extLst>
            </p:cNvPr>
            <p:cNvSpPr txBox="1"/>
            <p:nvPr/>
          </p:nvSpPr>
          <p:spPr>
            <a:xfrm>
              <a:off x="3106046" y="3152071"/>
              <a:ext cx="648561" cy="286090"/>
            </a:xfrm>
            <a:prstGeom prst="rect">
              <a:avLst/>
            </a:prstGeom>
            <a:solidFill>
              <a:schemeClr val="bg2"/>
            </a:solidFill>
          </p:spPr>
          <p:txBody>
            <a:bodyPr wrap="none" lIns="45713" tIns="45713" rIns="45713" bIns="4571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0078D7"/>
                  </a:solidFill>
                  <a:effectLst/>
                  <a:uLnTx/>
                  <a:uFillTx/>
                  <a:latin typeface="Segoe UI Semibold"/>
                  <a:ea typeface="+mn-ea"/>
                  <a:cs typeface="+mn-cs"/>
                </a:rPr>
                <a:t>Collect</a:t>
              </a:r>
            </a:p>
          </p:txBody>
        </p:sp>
        <p:cxnSp>
          <p:nvCxnSpPr>
            <p:cNvPr id="99" name="Straight Connector 98">
              <a:extLst>
                <a:ext uri="{FF2B5EF4-FFF2-40B4-BE49-F238E27FC236}">
                  <a16:creationId xmlns:a16="http://schemas.microsoft.com/office/drawing/2014/main" id="{91086DFA-1D96-46C1-AA4C-EFA9C8DCCB2A}"/>
                </a:ext>
              </a:extLst>
            </p:cNvPr>
            <p:cNvCxnSpPr>
              <a:cxnSpLocks/>
            </p:cNvCxnSpPr>
            <p:nvPr/>
          </p:nvCxnSpPr>
          <p:spPr>
            <a:xfrm>
              <a:off x="701040" y="3319998"/>
              <a:ext cx="0" cy="329215"/>
            </a:xfrm>
            <a:prstGeom prst="line">
              <a:avLst/>
            </a:prstGeom>
            <a:noFill/>
            <a:ln w="19050" cap="flat" cmpd="sng" algn="ctr">
              <a:solidFill>
                <a:schemeClr val="accent1"/>
              </a:solidFill>
              <a:prstDash val="solid"/>
              <a:headEnd type="none"/>
              <a:tailEnd type="none"/>
            </a:ln>
            <a:effectLst/>
          </p:spPr>
        </p:cxnSp>
      </p:grpSp>
      <p:pic>
        <p:nvPicPr>
          <p:cNvPr id="22" name="Graphic 21">
            <a:extLst>
              <a:ext uri="{FF2B5EF4-FFF2-40B4-BE49-F238E27FC236}">
                <a16:creationId xmlns:a16="http://schemas.microsoft.com/office/drawing/2014/main" id="{02EDAAA0-36A2-4D8D-9FB3-C45AFBA5909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05510" y="5774724"/>
            <a:ext cx="411162" cy="411162"/>
          </a:xfrm>
          <a:prstGeom prst="rect">
            <a:avLst/>
          </a:prstGeom>
        </p:spPr>
      </p:pic>
      <p:pic>
        <p:nvPicPr>
          <p:cNvPr id="28" name="Graphic 27">
            <a:extLst>
              <a:ext uri="{FF2B5EF4-FFF2-40B4-BE49-F238E27FC236}">
                <a16:creationId xmlns:a16="http://schemas.microsoft.com/office/drawing/2014/main" id="{AB0D25F7-5E2E-40C4-B5D1-961C44DEA7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23370" y="5749750"/>
            <a:ext cx="489282" cy="489282"/>
          </a:xfrm>
          <a:prstGeom prst="rect">
            <a:avLst/>
          </a:prstGeom>
        </p:spPr>
      </p:pic>
      <p:pic>
        <p:nvPicPr>
          <p:cNvPr id="225" name="Graphic 224">
            <a:extLst>
              <a:ext uri="{FF2B5EF4-FFF2-40B4-BE49-F238E27FC236}">
                <a16:creationId xmlns:a16="http://schemas.microsoft.com/office/drawing/2014/main" id="{EA6ECCEB-6B91-44D3-9627-EA9788EB77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52467" y="5829111"/>
            <a:ext cx="351623" cy="351623"/>
          </a:xfrm>
          <a:prstGeom prst="rect">
            <a:avLst/>
          </a:prstGeom>
        </p:spPr>
      </p:pic>
      <p:pic>
        <p:nvPicPr>
          <p:cNvPr id="122" name="Graphic 121">
            <a:extLst>
              <a:ext uri="{FF2B5EF4-FFF2-40B4-BE49-F238E27FC236}">
                <a16:creationId xmlns:a16="http://schemas.microsoft.com/office/drawing/2014/main" id="{C79A92A9-9BAC-40B3-959F-26894167B9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27424" y="3551111"/>
            <a:ext cx="373530" cy="373530"/>
          </a:xfrm>
          <a:prstGeom prst="rect">
            <a:avLst/>
          </a:prstGeom>
        </p:spPr>
      </p:pic>
      <p:sp>
        <p:nvSpPr>
          <p:cNvPr id="77" name="Title 1">
            <a:extLst>
              <a:ext uri="{FF2B5EF4-FFF2-40B4-BE49-F238E27FC236}">
                <a16:creationId xmlns:a16="http://schemas.microsoft.com/office/drawing/2014/main" id="{968E8C8B-73A1-4D85-ABD9-BB697F76D060}"/>
              </a:ext>
            </a:extLst>
          </p:cNvPr>
          <p:cNvSpPr txBox="1">
            <a:spLocks/>
          </p:cNvSpPr>
          <p:nvPr/>
        </p:nvSpPr>
        <p:spPr>
          <a:xfrm>
            <a:off x="311204" y="284244"/>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3C3C41"/>
                </a:solidFill>
                <a:effectLst/>
                <a:uLnTx/>
                <a:uFillTx/>
                <a:latin typeface="Segoe UI Semibold"/>
                <a:ea typeface="+mn-ea"/>
                <a:cs typeface="Segoe UI" pitchFamily="34" charset="0"/>
              </a:rPr>
              <a:t>Conceptual Architecture</a:t>
            </a:r>
          </a:p>
        </p:txBody>
      </p:sp>
      <p:sp>
        <p:nvSpPr>
          <p:cNvPr id="14" name="TextBox 13">
            <a:extLst>
              <a:ext uri="{FF2B5EF4-FFF2-40B4-BE49-F238E27FC236}">
                <a16:creationId xmlns:a16="http://schemas.microsoft.com/office/drawing/2014/main" id="{6CA224F7-E6CA-42CF-8F8E-4CAB9D77AA93}"/>
              </a:ext>
            </a:extLst>
          </p:cNvPr>
          <p:cNvSpPr txBox="1"/>
          <p:nvPr/>
        </p:nvSpPr>
        <p:spPr>
          <a:xfrm>
            <a:off x="7970608" y="5068661"/>
            <a:ext cx="95500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Alerts</a:t>
            </a:r>
          </a:p>
        </p:txBody>
      </p:sp>
      <p:sp>
        <p:nvSpPr>
          <p:cNvPr id="15" name="TextBox 14">
            <a:extLst>
              <a:ext uri="{FF2B5EF4-FFF2-40B4-BE49-F238E27FC236}">
                <a16:creationId xmlns:a16="http://schemas.microsoft.com/office/drawing/2014/main" id="{706FF05A-EFD3-4D2F-9414-0F76F2CEC5BB}"/>
              </a:ext>
            </a:extLst>
          </p:cNvPr>
          <p:cNvSpPr txBox="1"/>
          <p:nvPr/>
        </p:nvSpPr>
        <p:spPr>
          <a:xfrm>
            <a:off x="10167283" y="5068661"/>
            <a:ext cx="863482"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err="1">
                <a:solidFill>
                  <a:srgbClr val="3C3C41"/>
                </a:solidFill>
                <a:latin typeface="Segoe UI Semibold"/>
              </a:rPr>
              <a:t>Autoscale</a:t>
            </a:r>
            <a:endParaRPr lang="en-US" sz="1078" kern="0">
              <a:solidFill>
                <a:srgbClr val="3C3C41"/>
              </a:solidFill>
              <a:latin typeface="Segoe UI Semibold"/>
            </a:endParaRPr>
          </a:p>
        </p:txBody>
      </p:sp>
      <p:pic>
        <p:nvPicPr>
          <p:cNvPr id="16" name="Graphic 15">
            <a:extLst>
              <a:ext uri="{FF2B5EF4-FFF2-40B4-BE49-F238E27FC236}">
                <a16:creationId xmlns:a16="http://schemas.microsoft.com/office/drawing/2014/main" id="{2728C287-EBFD-4603-BBA2-868233B7AB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71226" y="4691399"/>
            <a:ext cx="353764" cy="353762"/>
          </a:xfrm>
          <a:prstGeom prst="rect">
            <a:avLst/>
          </a:prstGeom>
        </p:spPr>
      </p:pic>
      <p:pic>
        <p:nvPicPr>
          <p:cNvPr id="20" name="Graphic 19">
            <a:extLst>
              <a:ext uri="{FF2B5EF4-FFF2-40B4-BE49-F238E27FC236}">
                <a16:creationId xmlns:a16="http://schemas.microsoft.com/office/drawing/2014/main" id="{1BFD69D7-D56C-4131-A525-1816BDB3183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397483" y="4666741"/>
            <a:ext cx="403079" cy="403079"/>
          </a:xfrm>
          <a:prstGeom prst="rect">
            <a:avLst/>
          </a:prstGeom>
        </p:spPr>
      </p:pic>
      <p:pic>
        <p:nvPicPr>
          <p:cNvPr id="24" name="Picture 23">
            <a:extLst>
              <a:ext uri="{FF2B5EF4-FFF2-40B4-BE49-F238E27FC236}">
                <a16:creationId xmlns:a16="http://schemas.microsoft.com/office/drawing/2014/main" id="{79FA55C0-238B-4496-A1CC-825FFBA6DA5C}"/>
              </a:ext>
            </a:extLst>
          </p:cNvPr>
          <p:cNvPicPr>
            <a:picLocks noChangeAspect="1"/>
          </p:cNvPicPr>
          <p:nvPr/>
        </p:nvPicPr>
        <p:blipFill>
          <a:blip r:embed="rId32"/>
          <a:stretch>
            <a:fillRect/>
          </a:stretch>
        </p:blipFill>
        <p:spPr>
          <a:xfrm>
            <a:off x="9338531" y="4573743"/>
            <a:ext cx="466062" cy="564372"/>
          </a:xfrm>
          <a:prstGeom prst="rect">
            <a:avLst/>
          </a:prstGeom>
        </p:spPr>
      </p:pic>
      <p:sp>
        <p:nvSpPr>
          <p:cNvPr id="26" name="TextBox 25">
            <a:extLst>
              <a:ext uri="{FF2B5EF4-FFF2-40B4-BE49-F238E27FC236}">
                <a16:creationId xmlns:a16="http://schemas.microsoft.com/office/drawing/2014/main" id="{254BDF4F-3747-4349-AC3B-370AAD066362}"/>
              </a:ext>
            </a:extLst>
          </p:cNvPr>
          <p:cNvSpPr txBox="1"/>
          <p:nvPr/>
        </p:nvSpPr>
        <p:spPr>
          <a:xfrm>
            <a:off x="9056058" y="5034728"/>
            <a:ext cx="955000" cy="524826"/>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Action Groups</a:t>
            </a:r>
          </a:p>
        </p:txBody>
      </p:sp>
    </p:spTree>
    <p:extLst>
      <p:ext uri="{BB962C8B-B14F-4D97-AF65-F5344CB8AC3E}">
        <p14:creationId xmlns:p14="http://schemas.microsoft.com/office/powerpoint/2010/main" val="15064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C8FE95A6-7A9A-4520-9ED2-F9E2EAEA896E}"/>
              </a:ext>
            </a:extLst>
          </p:cNvPr>
          <p:cNvSpPr/>
          <p:nvPr/>
        </p:nvSpPr>
        <p:spPr bwMode="auto">
          <a:xfrm>
            <a:off x="7996517" y="1840059"/>
            <a:ext cx="3500631" cy="4184677"/>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a:extLst>
              <a:ext uri="{FF2B5EF4-FFF2-40B4-BE49-F238E27FC236}">
                <a16:creationId xmlns:a16="http://schemas.microsoft.com/office/drawing/2014/main" id="{F3660137-4E04-4FFA-92F9-96FFCD77DF53}"/>
              </a:ext>
            </a:extLst>
          </p:cNvPr>
          <p:cNvSpPr/>
          <p:nvPr/>
        </p:nvSpPr>
        <p:spPr bwMode="auto">
          <a:xfrm>
            <a:off x="7678927" y="3777347"/>
            <a:ext cx="635179" cy="1001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4C793292-50C6-4E8A-AF51-5D360B190125}"/>
              </a:ext>
            </a:extLst>
          </p:cNvPr>
          <p:cNvCxnSpPr>
            <a:cxnSpLocks/>
          </p:cNvCxnSpPr>
          <p:nvPr/>
        </p:nvCxnSpPr>
        <p:spPr>
          <a:xfrm>
            <a:off x="677228" y="1964742"/>
            <a:ext cx="0" cy="2915757"/>
          </a:xfrm>
          <a:prstGeom prst="line">
            <a:avLst/>
          </a:prstGeom>
          <a:noFill/>
          <a:ln w="19050" cap="flat" cmpd="sng" algn="ctr">
            <a:solidFill>
              <a:schemeClr val="accent1"/>
            </a:solidFill>
            <a:prstDash val="solid"/>
            <a:headEnd type="none"/>
            <a:tailEnd type="none"/>
          </a:ln>
          <a:effectLst/>
        </p:spPr>
      </p:cxnSp>
      <p:sp>
        <p:nvSpPr>
          <p:cNvPr id="3" name="Title 2">
            <a:extLst>
              <a:ext uri="{FF2B5EF4-FFF2-40B4-BE49-F238E27FC236}">
                <a16:creationId xmlns:a16="http://schemas.microsoft.com/office/drawing/2014/main" id="{D733DC86-1FCB-4A03-9D0F-74D31BED128C}"/>
              </a:ext>
            </a:extLst>
          </p:cNvPr>
          <p:cNvSpPr>
            <a:spLocks noGrp="1"/>
          </p:cNvSpPr>
          <p:nvPr>
            <p:ph type="title"/>
          </p:nvPr>
        </p:nvSpPr>
        <p:spPr>
          <a:xfrm>
            <a:off x="465138" y="599828"/>
            <a:ext cx="11533187" cy="411162"/>
          </a:xfrm>
        </p:spPr>
        <p:txBody>
          <a:bodyPr/>
          <a:lstStyle/>
          <a:p>
            <a:r>
              <a:rPr lang="en-US"/>
              <a:t>Data Collection &amp; Onboarding</a:t>
            </a:r>
          </a:p>
        </p:txBody>
      </p:sp>
      <p:grpSp>
        <p:nvGrpSpPr>
          <p:cNvPr id="116" name="Group 115">
            <a:extLst>
              <a:ext uri="{FF2B5EF4-FFF2-40B4-BE49-F238E27FC236}">
                <a16:creationId xmlns:a16="http://schemas.microsoft.com/office/drawing/2014/main" id="{75CE27F8-5D75-4AB8-B1B2-8D7076D33EA8}"/>
              </a:ext>
            </a:extLst>
          </p:cNvPr>
          <p:cNvGrpSpPr/>
          <p:nvPr/>
        </p:nvGrpSpPr>
        <p:grpSpPr>
          <a:xfrm>
            <a:off x="8418237" y="1537485"/>
            <a:ext cx="2657191" cy="578898"/>
            <a:chOff x="3681345" y="187968"/>
            <a:chExt cx="2605697" cy="567679"/>
          </a:xfrm>
        </p:grpSpPr>
        <p:sp>
          <p:nvSpPr>
            <p:cNvPr id="159" name="TextBox 158">
              <a:extLst>
                <a:ext uri="{FF2B5EF4-FFF2-40B4-BE49-F238E27FC236}">
                  <a16:creationId xmlns:a16="http://schemas.microsoft.com/office/drawing/2014/main" id="{810B1947-04BD-47DF-ADB8-CD3A91803BD9}"/>
                </a:ext>
              </a:extLst>
            </p:cNvPr>
            <p:cNvSpPr txBox="1"/>
            <p:nvPr/>
          </p:nvSpPr>
          <p:spPr>
            <a:xfrm>
              <a:off x="4225940" y="287860"/>
              <a:ext cx="2061102" cy="367516"/>
            </a:xfrm>
            <a:prstGeom prst="rect">
              <a:avLst/>
            </a:prstGeom>
            <a:solidFill>
              <a:schemeClr val="bg2"/>
            </a:solidFill>
          </p:spPr>
          <p:txBody>
            <a:bodyPr wrap="square" lIns="91414" tIns="45706" rIns="91414" bIns="45706" rtlCol="0">
              <a:spAutoFit/>
            </a:bodyPr>
            <a:lstStyle/>
            <a:p>
              <a:pPr algn="ctr" defTabSz="932330">
                <a:lnSpc>
                  <a:spcPct val="90000"/>
                </a:lnSpc>
                <a:spcAft>
                  <a:spcPts val="600"/>
                </a:spcAft>
                <a:defRPr/>
              </a:pPr>
              <a:r>
                <a:rPr lang="en-US" sz="2000" kern="0">
                  <a:solidFill>
                    <a:srgbClr val="0078D7"/>
                  </a:solidFill>
                  <a:latin typeface="Segoe UI Semibold"/>
                </a:rPr>
                <a:t>Azure Monitor</a:t>
              </a:r>
            </a:p>
          </p:txBody>
        </p:sp>
        <p:sp>
          <p:nvSpPr>
            <p:cNvPr id="162" name="Oval 161">
              <a:extLst>
                <a:ext uri="{FF2B5EF4-FFF2-40B4-BE49-F238E27FC236}">
                  <a16:creationId xmlns:a16="http://schemas.microsoft.com/office/drawing/2014/main" id="{3A8F5262-732A-442A-94C3-C24AAB5E7654}"/>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98257986-88A9-4D35-9210-FFE56A8999D0}"/>
              </a:ext>
            </a:extLst>
          </p:cNvPr>
          <p:cNvGrpSpPr/>
          <p:nvPr/>
        </p:nvGrpSpPr>
        <p:grpSpPr>
          <a:xfrm>
            <a:off x="465139" y="5820440"/>
            <a:ext cx="2630262" cy="411680"/>
            <a:chOff x="556242" y="4352782"/>
            <a:chExt cx="2631008" cy="411796"/>
          </a:xfrm>
          <a:noFill/>
        </p:grpSpPr>
        <p:sp>
          <p:nvSpPr>
            <p:cNvPr id="144" name="Rectangle: Rounded Corners 143">
              <a:extLst>
                <a:ext uri="{FF2B5EF4-FFF2-40B4-BE49-F238E27FC236}">
                  <a16:creationId xmlns:a16="http://schemas.microsoft.com/office/drawing/2014/main" id="{66D3483C-C1AD-422A-8CBC-8BCB91664D90}"/>
                </a:ext>
              </a:extLst>
            </p:cNvPr>
            <p:cNvSpPr/>
            <p:nvPr/>
          </p:nvSpPr>
          <p:spPr bwMode="auto">
            <a:xfrm>
              <a:off x="556242" y="4352782"/>
              <a:ext cx="2631008" cy="408702"/>
            </a:xfrm>
            <a:prstGeom prst="roundRect">
              <a:avLst>
                <a:gd name="adj" fmla="val 0"/>
              </a:avLst>
            </a:prstGeom>
            <a:grpFill/>
            <a:ln w="222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bold"/>
                <a:cs typeface="Segoe UI" pitchFamily="34" charset="0"/>
              </a:endParaRPr>
            </a:p>
          </p:txBody>
        </p:sp>
        <p:sp>
          <p:nvSpPr>
            <p:cNvPr id="145" name="TextBox 144">
              <a:extLst>
                <a:ext uri="{FF2B5EF4-FFF2-40B4-BE49-F238E27FC236}">
                  <a16:creationId xmlns:a16="http://schemas.microsoft.com/office/drawing/2014/main" id="{330E8FCB-8311-4434-841D-662CB5AE4F76}"/>
                </a:ext>
              </a:extLst>
            </p:cNvPr>
            <p:cNvSpPr txBox="1"/>
            <p:nvPr/>
          </p:nvSpPr>
          <p:spPr>
            <a:xfrm>
              <a:off x="618086" y="4354001"/>
              <a:ext cx="1705352" cy="410577"/>
            </a:xfrm>
            <a:prstGeom prst="rect">
              <a:avLst/>
            </a:prstGeom>
            <a:grpFill/>
            <a:ln w="28575">
              <a:noFill/>
            </a:ln>
          </p:spPr>
          <p:txBody>
            <a:bodyPr wrap="none" lIns="91414" tIns="91414" rIns="91414" bIns="91414" rtlCol="0">
              <a:spAutoFit/>
            </a:bodyPr>
            <a:lstStyle/>
            <a:p>
              <a:pPr defTabSz="932330">
                <a:lnSpc>
                  <a:spcPct val="90000"/>
                </a:lnSpc>
                <a:spcAft>
                  <a:spcPts val="600"/>
                </a:spcAft>
                <a:defRPr/>
              </a:pPr>
              <a:r>
                <a:rPr lang="en-US" sz="1598" kern="0">
                  <a:latin typeface="Segoe UI Semibold"/>
                </a:rPr>
                <a:t>Custom Sources</a:t>
              </a:r>
            </a:p>
          </p:txBody>
        </p:sp>
      </p:grpSp>
      <p:grpSp>
        <p:nvGrpSpPr>
          <p:cNvPr id="122" name="Group 121">
            <a:extLst>
              <a:ext uri="{FF2B5EF4-FFF2-40B4-BE49-F238E27FC236}">
                <a16:creationId xmlns:a16="http://schemas.microsoft.com/office/drawing/2014/main" id="{D53C90F3-629D-4F06-A658-886BCBD7EDC3}"/>
              </a:ext>
            </a:extLst>
          </p:cNvPr>
          <p:cNvGrpSpPr/>
          <p:nvPr/>
        </p:nvGrpSpPr>
        <p:grpSpPr>
          <a:xfrm>
            <a:off x="465138" y="1635766"/>
            <a:ext cx="2630261" cy="414345"/>
            <a:chOff x="556241" y="2073340"/>
            <a:chExt cx="2631007" cy="414462"/>
          </a:xfrm>
          <a:solidFill>
            <a:schemeClr val="bg1">
              <a:lumMod val="75000"/>
            </a:schemeClr>
          </a:solidFill>
        </p:grpSpPr>
        <p:sp>
          <p:nvSpPr>
            <p:cNvPr id="142" name="Rectangle: Rounded Corners 141">
              <a:extLst>
                <a:ext uri="{FF2B5EF4-FFF2-40B4-BE49-F238E27FC236}">
                  <a16:creationId xmlns:a16="http://schemas.microsoft.com/office/drawing/2014/main" id="{368333F5-CA31-4540-A854-B8E069467847}"/>
                </a:ext>
              </a:extLst>
            </p:cNvPr>
            <p:cNvSpPr/>
            <p:nvPr/>
          </p:nvSpPr>
          <p:spPr bwMode="auto">
            <a:xfrm>
              <a:off x="556241" y="2073340"/>
              <a:ext cx="2631007"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3" name="TextBox 142">
              <a:extLst>
                <a:ext uri="{FF2B5EF4-FFF2-40B4-BE49-F238E27FC236}">
                  <a16:creationId xmlns:a16="http://schemas.microsoft.com/office/drawing/2014/main" id="{000FAA7B-A9A8-4BA1-AEFC-B35F2B7B956E}"/>
                </a:ext>
              </a:extLst>
            </p:cNvPr>
            <p:cNvSpPr txBox="1"/>
            <p:nvPr/>
          </p:nvSpPr>
          <p:spPr>
            <a:xfrm>
              <a:off x="618086" y="2077225"/>
              <a:ext cx="1268767"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Application</a:t>
              </a:r>
            </a:p>
          </p:txBody>
        </p:sp>
      </p:grpSp>
      <p:grpSp>
        <p:nvGrpSpPr>
          <p:cNvPr id="123" name="Group 122">
            <a:extLst>
              <a:ext uri="{FF2B5EF4-FFF2-40B4-BE49-F238E27FC236}">
                <a16:creationId xmlns:a16="http://schemas.microsoft.com/office/drawing/2014/main" id="{68216EA0-3FC6-4688-9843-C90221347358}"/>
              </a:ext>
            </a:extLst>
          </p:cNvPr>
          <p:cNvGrpSpPr/>
          <p:nvPr/>
        </p:nvGrpSpPr>
        <p:grpSpPr>
          <a:xfrm>
            <a:off x="465139" y="2552976"/>
            <a:ext cx="2630262" cy="408587"/>
            <a:chOff x="556242" y="2656687"/>
            <a:chExt cx="2631008" cy="408702"/>
          </a:xfrm>
          <a:solidFill>
            <a:schemeClr val="bg1">
              <a:lumMod val="75000"/>
            </a:schemeClr>
          </a:solidFill>
        </p:grpSpPr>
        <p:sp>
          <p:nvSpPr>
            <p:cNvPr id="134" name="Rectangle: Rounded Corners 133">
              <a:extLst>
                <a:ext uri="{FF2B5EF4-FFF2-40B4-BE49-F238E27FC236}">
                  <a16:creationId xmlns:a16="http://schemas.microsoft.com/office/drawing/2014/main" id="{6F7DD224-B845-4BD7-9655-296909D9CD46}"/>
                </a:ext>
              </a:extLst>
            </p:cNvPr>
            <p:cNvSpPr/>
            <p:nvPr/>
          </p:nvSpPr>
          <p:spPr bwMode="auto">
            <a:xfrm>
              <a:off x="556242" y="2656687"/>
              <a:ext cx="2631008"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5" name="TextBox 134">
              <a:extLst>
                <a:ext uri="{FF2B5EF4-FFF2-40B4-BE49-F238E27FC236}">
                  <a16:creationId xmlns:a16="http://schemas.microsoft.com/office/drawing/2014/main" id="{228B6836-474B-4D6F-B886-199CCD32335C}"/>
                </a:ext>
              </a:extLst>
            </p:cNvPr>
            <p:cNvSpPr txBox="1"/>
            <p:nvPr/>
          </p:nvSpPr>
          <p:spPr>
            <a:xfrm>
              <a:off x="618086" y="2657910"/>
              <a:ext cx="1449794" cy="406070"/>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Infrastructure</a:t>
              </a:r>
            </a:p>
          </p:txBody>
        </p:sp>
      </p:grpSp>
      <p:grpSp>
        <p:nvGrpSpPr>
          <p:cNvPr id="124" name="Group 123">
            <a:extLst>
              <a:ext uri="{FF2B5EF4-FFF2-40B4-BE49-F238E27FC236}">
                <a16:creationId xmlns:a16="http://schemas.microsoft.com/office/drawing/2014/main" id="{164F8CE7-6709-42DF-BE4F-CAD7C13E04B6}"/>
              </a:ext>
            </a:extLst>
          </p:cNvPr>
          <p:cNvGrpSpPr/>
          <p:nvPr/>
        </p:nvGrpSpPr>
        <p:grpSpPr>
          <a:xfrm>
            <a:off x="465139" y="3581043"/>
            <a:ext cx="2630264" cy="411684"/>
            <a:chOff x="556242" y="3222051"/>
            <a:chExt cx="2631010" cy="411800"/>
          </a:xfrm>
          <a:solidFill>
            <a:schemeClr val="bg1">
              <a:lumMod val="75000"/>
            </a:schemeClr>
          </a:solidFill>
        </p:grpSpPr>
        <p:sp>
          <p:nvSpPr>
            <p:cNvPr id="132" name="Rectangle: Rounded Corners 131">
              <a:extLst>
                <a:ext uri="{FF2B5EF4-FFF2-40B4-BE49-F238E27FC236}">
                  <a16:creationId xmlns:a16="http://schemas.microsoft.com/office/drawing/2014/main" id="{AB1B5DB0-6E29-41C2-AAD6-AC02F9B4B956}"/>
                </a:ext>
              </a:extLst>
            </p:cNvPr>
            <p:cNvSpPr/>
            <p:nvPr/>
          </p:nvSpPr>
          <p:spPr bwMode="auto">
            <a:xfrm>
              <a:off x="556242" y="3222051"/>
              <a:ext cx="2631010"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3" name="TextBox 132">
              <a:extLst>
                <a:ext uri="{FF2B5EF4-FFF2-40B4-BE49-F238E27FC236}">
                  <a16:creationId xmlns:a16="http://schemas.microsoft.com/office/drawing/2014/main" id="{5F7188B4-587C-4766-9E41-16B88E56799D}"/>
                </a:ext>
              </a:extLst>
            </p:cNvPr>
            <p:cNvSpPr txBox="1"/>
            <p:nvPr/>
          </p:nvSpPr>
          <p:spPr>
            <a:xfrm>
              <a:off x="618086" y="3223274"/>
              <a:ext cx="1744595"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Resources</a:t>
              </a:r>
            </a:p>
          </p:txBody>
        </p:sp>
      </p:grpSp>
      <p:grpSp>
        <p:nvGrpSpPr>
          <p:cNvPr id="125" name="Group 124">
            <a:extLst>
              <a:ext uri="{FF2B5EF4-FFF2-40B4-BE49-F238E27FC236}">
                <a16:creationId xmlns:a16="http://schemas.microsoft.com/office/drawing/2014/main" id="{B7B69580-6EDD-4831-AF60-7DFD6C838E40}"/>
              </a:ext>
            </a:extLst>
          </p:cNvPr>
          <p:cNvGrpSpPr/>
          <p:nvPr/>
        </p:nvGrpSpPr>
        <p:grpSpPr>
          <a:xfrm>
            <a:off x="465138" y="4146245"/>
            <a:ext cx="2630263" cy="411686"/>
            <a:chOff x="556241" y="3787415"/>
            <a:chExt cx="2631009" cy="411802"/>
          </a:xfrm>
          <a:solidFill>
            <a:schemeClr val="bg1">
              <a:lumMod val="75000"/>
            </a:schemeClr>
          </a:solidFill>
        </p:grpSpPr>
        <p:sp>
          <p:nvSpPr>
            <p:cNvPr id="129" name="Rectangle: Rounded Corners 128">
              <a:extLst>
                <a:ext uri="{FF2B5EF4-FFF2-40B4-BE49-F238E27FC236}">
                  <a16:creationId xmlns:a16="http://schemas.microsoft.com/office/drawing/2014/main" id="{418A34C7-EF29-42DB-B4ED-E6122242F615}"/>
                </a:ext>
              </a:extLst>
            </p:cNvPr>
            <p:cNvSpPr/>
            <p:nvPr/>
          </p:nvSpPr>
          <p:spPr bwMode="auto">
            <a:xfrm>
              <a:off x="556241" y="3787415"/>
              <a:ext cx="2631009"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TextBox 129">
              <a:extLst>
                <a:ext uri="{FF2B5EF4-FFF2-40B4-BE49-F238E27FC236}">
                  <a16:creationId xmlns:a16="http://schemas.microsoft.com/office/drawing/2014/main" id="{3A9959B3-373C-4D5D-9340-18E72655EE3A}"/>
                </a:ext>
              </a:extLst>
            </p:cNvPr>
            <p:cNvSpPr txBox="1"/>
            <p:nvPr/>
          </p:nvSpPr>
          <p:spPr>
            <a:xfrm>
              <a:off x="618086" y="3788640"/>
              <a:ext cx="1973515" cy="410577"/>
            </a:xfrm>
            <a:prstGeom prst="rect">
              <a:avLst/>
            </a:prstGeom>
            <a:no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Subscription</a:t>
              </a:r>
            </a:p>
          </p:txBody>
        </p:sp>
      </p:grpSp>
      <p:grpSp>
        <p:nvGrpSpPr>
          <p:cNvPr id="126" name="Group 125">
            <a:extLst>
              <a:ext uri="{FF2B5EF4-FFF2-40B4-BE49-F238E27FC236}">
                <a16:creationId xmlns:a16="http://schemas.microsoft.com/office/drawing/2014/main" id="{E95450A8-0F40-4359-9268-09A0260F7962}"/>
              </a:ext>
            </a:extLst>
          </p:cNvPr>
          <p:cNvGrpSpPr/>
          <p:nvPr/>
        </p:nvGrpSpPr>
        <p:grpSpPr>
          <a:xfrm>
            <a:off x="465139" y="4711455"/>
            <a:ext cx="2630262" cy="411673"/>
            <a:chOff x="556242" y="4352785"/>
            <a:chExt cx="2631008" cy="411790"/>
          </a:xfrm>
          <a:solidFill>
            <a:schemeClr val="accent1"/>
          </a:solidFill>
        </p:grpSpPr>
        <p:sp>
          <p:nvSpPr>
            <p:cNvPr id="127" name="Rectangle: Rounded Corners 126">
              <a:extLst>
                <a:ext uri="{FF2B5EF4-FFF2-40B4-BE49-F238E27FC236}">
                  <a16:creationId xmlns:a16="http://schemas.microsoft.com/office/drawing/2014/main" id="{1811697B-AD0E-4574-85C5-77CD6312F875}"/>
                </a:ext>
              </a:extLst>
            </p:cNvPr>
            <p:cNvSpPr/>
            <p:nvPr/>
          </p:nvSpPr>
          <p:spPr bwMode="auto">
            <a:xfrm>
              <a:off x="556242" y="4352785"/>
              <a:ext cx="2631008" cy="408702"/>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54E814C4-20EB-49A0-8DD9-28C646724752}"/>
                </a:ext>
              </a:extLst>
            </p:cNvPr>
            <p:cNvSpPr txBox="1"/>
            <p:nvPr/>
          </p:nvSpPr>
          <p:spPr>
            <a:xfrm>
              <a:off x="618086" y="4353998"/>
              <a:ext cx="1446998" cy="410577"/>
            </a:xfrm>
            <a:prstGeom prst="rect">
              <a:avLst/>
            </a:prstGeom>
            <a:grpFill/>
          </p:spPr>
          <p:txBody>
            <a:bodyPr wrap="none" lIns="91414" tIns="91414" rIns="91414" bIns="91414" rtlCol="0">
              <a:spAutoFit/>
            </a:bodyPr>
            <a:lstStyle/>
            <a:p>
              <a:pPr defTabSz="932330">
                <a:lnSpc>
                  <a:spcPct val="90000"/>
                </a:lnSpc>
                <a:spcAft>
                  <a:spcPts val="600"/>
                </a:spcAft>
                <a:defRPr/>
              </a:pPr>
              <a:r>
                <a:rPr lang="en-US" sz="1598" kern="0">
                  <a:latin typeface="Segoe UI Semibold"/>
                </a:rPr>
                <a:t>Azure Tenant</a:t>
              </a:r>
            </a:p>
          </p:txBody>
        </p:sp>
      </p:grpSp>
      <p:grpSp>
        <p:nvGrpSpPr>
          <p:cNvPr id="30" name="Group 29">
            <a:extLst>
              <a:ext uri="{FF2B5EF4-FFF2-40B4-BE49-F238E27FC236}">
                <a16:creationId xmlns:a16="http://schemas.microsoft.com/office/drawing/2014/main" id="{321E45F1-FD57-436F-B0D5-522FF345894F}"/>
              </a:ext>
            </a:extLst>
          </p:cNvPr>
          <p:cNvGrpSpPr/>
          <p:nvPr/>
        </p:nvGrpSpPr>
        <p:grpSpPr>
          <a:xfrm>
            <a:off x="3047179" y="3539798"/>
            <a:ext cx="2816419" cy="1684586"/>
            <a:chOff x="3068954" y="3539798"/>
            <a:chExt cx="2798856" cy="1684586"/>
          </a:xfrm>
        </p:grpSpPr>
        <p:grpSp>
          <p:nvGrpSpPr>
            <p:cNvPr id="243" name="Group 242">
              <a:extLst>
                <a:ext uri="{FF2B5EF4-FFF2-40B4-BE49-F238E27FC236}">
                  <a16:creationId xmlns:a16="http://schemas.microsoft.com/office/drawing/2014/main" id="{35602898-3D4B-42C9-AD25-4E86854EB29F}"/>
                </a:ext>
              </a:extLst>
            </p:cNvPr>
            <p:cNvGrpSpPr/>
            <p:nvPr/>
          </p:nvGrpSpPr>
          <p:grpSpPr>
            <a:xfrm>
              <a:off x="3068954" y="3539798"/>
              <a:ext cx="2414970" cy="1684586"/>
              <a:chOff x="3098656" y="3393624"/>
              <a:chExt cx="2368164" cy="1651939"/>
            </a:xfrm>
          </p:grpSpPr>
          <p:sp>
            <p:nvSpPr>
              <p:cNvPr id="236" name="Right Bracket 235">
                <a:extLst>
                  <a:ext uri="{FF2B5EF4-FFF2-40B4-BE49-F238E27FC236}">
                    <a16:creationId xmlns:a16="http://schemas.microsoft.com/office/drawing/2014/main" id="{34BF0661-2F64-4890-9CB9-588BB2E948A3}"/>
                  </a:ext>
                </a:extLst>
              </p:cNvPr>
              <p:cNvSpPr/>
              <p:nvPr/>
            </p:nvSpPr>
            <p:spPr>
              <a:xfrm>
                <a:off x="3098656" y="3393624"/>
                <a:ext cx="112620" cy="1651939"/>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algn="ctr" defTabSz="932330">
                  <a:defRPr/>
                </a:pPr>
                <a:endParaRPr lang="en-US" sz="1836" kern="0">
                  <a:solidFill>
                    <a:srgbClr val="000000"/>
                  </a:solidFill>
                  <a:latin typeface="Segoe UI"/>
                </a:endParaRPr>
              </a:p>
            </p:txBody>
          </p:sp>
          <p:sp>
            <p:nvSpPr>
              <p:cNvPr id="239" name="TextBox 238">
                <a:extLst>
                  <a:ext uri="{FF2B5EF4-FFF2-40B4-BE49-F238E27FC236}">
                    <a16:creationId xmlns:a16="http://schemas.microsoft.com/office/drawing/2014/main" id="{41A88710-6364-4985-9156-80C72CC67850}"/>
                  </a:ext>
                </a:extLst>
              </p:cNvPr>
              <p:cNvSpPr txBox="1"/>
              <p:nvPr/>
            </p:nvSpPr>
            <p:spPr>
              <a:xfrm>
                <a:off x="3329090" y="3985948"/>
                <a:ext cx="2137730" cy="516496"/>
              </a:xfrm>
              <a:prstGeom prst="rect">
                <a:avLst/>
              </a:prstGeom>
              <a:noFill/>
            </p:spPr>
            <p:txBody>
              <a:bodyPr wrap="square" lIns="0" tIns="0" rIns="0" bIns="0" rtlCol="0">
                <a:spAutoFit/>
              </a:bodyPr>
              <a:lstStyle/>
              <a:p>
                <a:pPr defTabSz="932384">
                  <a:spcAft>
                    <a:spcPts val="612"/>
                  </a:spcAft>
                </a:pPr>
                <a:r>
                  <a:rPr lang="en-US" sz="1428" b="1">
                    <a:solidFill>
                      <a:schemeClr val="tx2"/>
                    </a:solidFill>
                    <a:latin typeface="+mj-lt"/>
                    <a:cs typeface="Segoe UI Semilight" panose="020B0402040204020203" pitchFamily="34" charset="0"/>
                  </a:rPr>
                  <a:t>Zero Instrumentation</a:t>
                </a:r>
              </a:p>
              <a:p>
                <a:pPr defTabSz="932384">
                  <a:spcAft>
                    <a:spcPts val="612"/>
                  </a:spcAft>
                </a:pPr>
                <a:r>
                  <a:rPr lang="en-US" sz="1428">
                    <a:solidFill>
                      <a:srgbClr val="0D0D0D"/>
                    </a:solidFill>
                    <a:latin typeface="Segoe UI"/>
                    <a:cs typeface="Segoe UI Semilight" panose="020B0402040204020203" pitchFamily="34" charset="0"/>
                  </a:rPr>
                  <a:t>Logs &amp; Metrics</a:t>
                </a:r>
              </a:p>
            </p:txBody>
          </p:sp>
        </p:grpSp>
        <p:cxnSp>
          <p:nvCxnSpPr>
            <p:cNvPr id="235" name="Connector: Elbow 234">
              <a:extLst>
                <a:ext uri="{FF2B5EF4-FFF2-40B4-BE49-F238E27FC236}">
                  <a16:creationId xmlns:a16="http://schemas.microsoft.com/office/drawing/2014/main" id="{CE01ED47-E148-4773-9BC0-229B2A56BD69}"/>
                </a:ext>
              </a:extLst>
            </p:cNvPr>
            <p:cNvCxnSpPr>
              <a:cxnSpLocks/>
            </p:cNvCxnSpPr>
            <p:nvPr/>
          </p:nvCxnSpPr>
          <p:spPr>
            <a:xfrm flipV="1">
              <a:off x="3279963" y="3819829"/>
              <a:ext cx="2587847" cy="565395"/>
            </a:xfrm>
            <a:prstGeom prst="bentConnector3">
              <a:avLst>
                <a:gd name="adj1" fmla="val 99934"/>
              </a:avLst>
            </a:prstGeom>
            <a:noFill/>
            <a:ln w="19050" cap="flat" cmpd="sng" algn="ctr">
              <a:solidFill>
                <a:schemeClr val="accent2"/>
              </a:solidFill>
              <a:prstDash val="solid"/>
              <a:headEnd type="none"/>
              <a:tailEnd type="none"/>
            </a:ln>
            <a:effectLst/>
          </p:spPr>
        </p:cxnSp>
      </p:grpSp>
      <p:grpSp>
        <p:nvGrpSpPr>
          <p:cNvPr id="31" name="Group 30">
            <a:extLst>
              <a:ext uri="{FF2B5EF4-FFF2-40B4-BE49-F238E27FC236}">
                <a16:creationId xmlns:a16="http://schemas.microsoft.com/office/drawing/2014/main" id="{A375D9F4-B032-49E1-86AA-BB6C7CB1AB4A}"/>
              </a:ext>
            </a:extLst>
          </p:cNvPr>
          <p:cNvGrpSpPr/>
          <p:nvPr/>
        </p:nvGrpSpPr>
        <p:grpSpPr>
          <a:xfrm>
            <a:off x="3090638" y="2501140"/>
            <a:ext cx="2772967" cy="1320277"/>
            <a:chOff x="3081110" y="2501140"/>
            <a:chExt cx="2772967" cy="1320277"/>
          </a:xfrm>
        </p:grpSpPr>
        <p:sp>
          <p:nvSpPr>
            <p:cNvPr id="240" name="TextBox 239">
              <a:extLst>
                <a:ext uri="{FF2B5EF4-FFF2-40B4-BE49-F238E27FC236}">
                  <a16:creationId xmlns:a16="http://schemas.microsoft.com/office/drawing/2014/main" id="{925DFB85-3D87-4090-9890-3044430037AC}"/>
                </a:ext>
              </a:extLst>
            </p:cNvPr>
            <p:cNvSpPr txBox="1"/>
            <p:nvPr/>
          </p:nvSpPr>
          <p:spPr>
            <a:xfrm>
              <a:off x="3267819" y="2501140"/>
              <a:ext cx="2443175" cy="750712"/>
            </a:xfrm>
            <a:prstGeom prst="rect">
              <a:avLst/>
            </a:prstGeom>
            <a:noFill/>
          </p:spPr>
          <p:txBody>
            <a:bodyPr wrap="square" lIns="0" tIns="0" rIns="0" bIns="0" rtlCol="0">
              <a:spAutoFit/>
            </a:bodyPr>
            <a:lstStyle/>
            <a:p>
              <a:pPr defTabSz="932384">
                <a:spcAft>
                  <a:spcPts val="612"/>
                </a:spcAft>
              </a:pPr>
              <a:r>
                <a:rPr lang="en-US" sz="1428">
                  <a:solidFill>
                    <a:srgbClr val="0078D4"/>
                  </a:solidFill>
                  <a:latin typeface="Segoe UI Semibold"/>
                  <a:cs typeface="Segoe UI Semilight" panose="020B0402040204020203" pitchFamily="34" charset="0"/>
                </a:rPr>
                <a:t>Agents</a:t>
              </a:r>
            </a:p>
            <a:p>
              <a:pPr defTabSz="932384"/>
              <a:r>
                <a:rPr lang="en-US" sz="1428">
                  <a:solidFill>
                    <a:srgbClr val="0D0D0D"/>
                  </a:solidFill>
                  <a:latin typeface="Segoe UI"/>
                  <a:cs typeface="Segoe UI Semilight" panose="020B0402040204020203" pitchFamily="34" charset="0"/>
                </a:rPr>
                <a:t>Windows + Linux Support</a:t>
              </a:r>
            </a:p>
            <a:p>
              <a:pPr defTabSz="932384"/>
              <a:r>
                <a:rPr lang="en-US" sz="1428">
                  <a:solidFill>
                    <a:srgbClr val="0D0D0D"/>
                  </a:solidFill>
                  <a:latin typeface="Segoe UI"/>
                  <a:cs typeface="Segoe UI Semilight" panose="020B0402040204020203" pitchFamily="34" charset="0"/>
                </a:rPr>
                <a:t>Workload Agnostic</a:t>
              </a:r>
            </a:p>
          </p:txBody>
        </p:sp>
        <p:cxnSp>
          <p:nvCxnSpPr>
            <p:cNvPr id="100" name="Connector: Elbow 99">
              <a:extLst>
                <a:ext uri="{FF2B5EF4-FFF2-40B4-BE49-F238E27FC236}">
                  <a16:creationId xmlns:a16="http://schemas.microsoft.com/office/drawing/2014/main" id="{DB6483AD-CEF1-48C8-9431-B71A23143020}"/>
                </a:ext>
              </a:extLst>
            </p:cNvPr>
            <p:cNvCxnSpPr>
              <a:cxnSpLocks/>
            </p:cNvCxnSpPr>
            <p:nvPr/>
          </p:nvCxnSpPr>
          <p:spPr>
            <a:xfrm>
              <a:off x="3081110" y="2757270"/>
              <a:ext cx="2772967" cy="1064147"/>
            </a:xfrm>
            <a:prstGeom prst="bentConnector3">
              <a:avLst>
                <a:gd name="adj1" fmla="val 100150"/>
              </a:avLst>
            </a:prstGeom>
            <a:noFill/>
            <a:ln w="19050" cap="flat" cmpd="sng" algn="ctr">
              <a:solidFill>
                <a:schemeClr val="accent2"/>
              </a:solidFill>
              <a:prstDash val="solid"/>
              <a:headEnd type="none"/>
              <a:tailEnd type="none"/>
            </a:ln>
            <a:effectLst/>
          </p:spPr>
        </p:cxnSp>
      </p:grpSp>
      <p:grpSp>
        <p:nvGrpSpPr>
          <p:cNvPr id="246" name="Group 245">
            <a:extLst>
              <a:ext uri="{FF2B5EF4-FFF2-40B4-BE49-F238E27FC236}">
                <a16:creationId xmlns:a16="http://schemas.microsoft.com/office/drawing/2014/main" id="{E9D4E7D7-0717-4892-AD0D-1E6BE0BE4F69}"/>
              </a:ext>
            </a:extLst>
          </p:cNvPr>
          <p:cNvGrpSpPr/>
          <p:nvPr/>
        </p:nvGrpSpPr>
        <p:grpSpPr>
          <a:xfrm>
            <a:off x="3085874" y="1583022"/>
            <a:ext cx="2779561" cy="1174248"/>
            <a:chOff x="3030546" y="1486623"/>
            <a:chExt cx="2725693" cy="1151491"/>
          </a:xfrm>
        </p:grpSpPr>
        <p:cxnSp>
          <p:nvCxnSpPr>
            <p:cNvPr id="6" name="Connector: Elbow 5">
              <a:extLst>
                <a:ext uri="{FF2B5EF4-FFF2-40B4-BE49-F238E27FC236}">
                  <a16:creationId xmlns:a16="http://schemas.microsoft.com/office/drawing/2014/main" id="{C6ED6FAC-13C0-4F39-B0A6-24871F82CCDF}"/>
                </a:ext>
              </a:extLst>
            </p:cNvPr>
            <p:cNvCxnSpPr>
              <a:cxnSpLocks/>
            </p:cNvCxnSpPr>
            <p:nvPr/>
          </p:nvCxnSpPr>
          <p:spPr>
            <a:xfrm>
              <a:off x="3030546" y="1738680"/>
              <a:ext cx="2725693" cy="899434"/>
            </a:xfrm>
            <a:prstGeom prst="bentConnector3">
              <a:avLst>
                <a:gd name="adj1" fmla="val 100031"/>
              </a:avLst>
            </a:prstGeom>
            <a:noFill/>
            <a:ln w="19050" cap="flat" cmpd="sng" algn="ctr">
              <a:solidFill>
                <a:schemeClr val="accent2"/>
              </a:solidFill>
              <a:prstDash val="solid"/>
              <a:headEnd type="none"/>
              <a:tailEnd type="none"/>
            </a:ln>
            <a:effectLst/>
          </p:spPr>
        </p:cxnSp>
        <p:sp>
          <p:nvSpPr>
            <p:cNvPr id="241" name="TextBox 240">
              <a:extLst>
                <a:ext uri="{FF2B5EF4-FFF2-40B4-BE49-F238E27FC236}">
                  <a16:creationId xmlns:a16="http://schemas.microsoft.com/office/drawing/2014/main" id="{66625546-62DF-4E43-8C80-1A0A65BAE908}"/>
                </a:ext>
              </a:extLst>
            </p:cNvPr>
            <p:cNvSpPr txBox="1"/>
            <p:nvPr/>
          </p:nvSpPr>
          <p:spPr>
            <a:xfrm>
              <a:off x="3187237" y="1486623"/>
              <a:ext cx="2567207" cy="506415"/>
            </a:xfrm>
            <a:prstGeom prst="rect">
              <a:avLst/>
            </a:prstGeom>
            <a:noFill/>
          </p:spPr>
          <p:txBody>
            <a:bodyPr wrap="square" lIns="0" tIns="0" rIns="0" bIns="0" rtlCol="0">
              <a:spAutoFit/>
            </a:bodyPr>
            <a:lstStyle/>
            <a:p>
              <a:pPr defTabSz="932384">
                <a:spcAft>
                  <a:spcPts val="612"/>
                </a:spcAft>
              </a:pPr>
              <a:r>
                <a:rPr lang="en-US" sz="1428">
                  <a:solidFill>
                    <a:srgbClr val="0078D4"/>
                  </a:solidFill>
                  <a:latin typeface="Segoe UI Semibold"/>
                  <a:cs typeface="Segoe UI Semilight" panose="020B0402040204020203" pitchFamily="34" charset="0"/>
                </a:rPr>
                <a:t>Application Insights SDK/Agent</a:t>
              </a:r>
            </a:p>
            <a:p>
              <a:pPr defTabSz="932384">
                <a:spcAft>
                  <a:spcPts val="612"/>
                </a:spcAft>
              </a:pPr>
              <a:r>
                <a:rPr lang="en-US" sz="1428">
                  <a:solidFill>
                    <a:srgbClr val="0D0D0D"/>
                  </a:solidFill>
                  <a:latin typeface="Segoe UI"/>
                  <a:cs typeface="Segoe UI Semilight" panose="020B0402040204020203" pitchFamily="34" charset="0"/>
                </a:rPr>
                <a:t>Multi-Language Support</a:t>
              </a:r>
            </a:p>
          </p:txBody>
        </p:sp>
      </p:grpSp>
      <p:grpSp>
        <p:nvGrpSpPr>
          <p:cNvPr id="244" name="Group 243">
            <a:extLst>
              <a:ext uri="{FF2B5EF4-FFF2-40B4-BE49-F238E27FC236}">
                <a16:creationId xmlns:a16="http://schemas.microsoft.com/office/drawing/2014/main" id="{29B32996-E9D4-41C4-AF51-CFAAA4D33D9E}"/>
              </a:ext>
            </a:extLst>
          </p:cNvPr>
          <p:cNvGrpSpPr/>
          <p:nvPr/>
        </p:nvGrpSpPr>
        <p:grpSpPr>
          <a:xfrm>
            <a:off x="3106752" y="3819829"/>
            <a:ext cx="5532754" cy="2203320"/>
            <a:chOff x="3131058" y="3668229"/>
            <a:chExt cx="5425531" cy="2160621"/>
          </a:xfrm>
        </p:grpSpPr>
        <p:cxnSp>
          <p:nvCxnSpPr>
            <p:cNvPr id="238" name="Connector: Elbow 237">
              <a:extLst>
                <a:ext uri="{FF2B5EF4-FFF2-40B4-BE49-F238E27FC236}">
                  <a16:creationId xmlns:a16="http://schemas.microsoft.com/office/drawing/2014/main" id="{13A25E3E-4C3A-485C-839E-53DB47911B65}"/>
                </a:ext>
              </a:extLst>
            </p:cNvPr>
            <p:cNvCxnSpPr>
              <a:cxnSpLocks/>
            </p:cNvCxnSpPr>
            <p:nvPr/>
          </p:nvCxnSpPr>
          <p:spPr>
            <a:xfrm flipV="1">
              <a:off x="3131058" y="3668229"/>
              <a:ext cx="5425531" cy="2160621"/>
            </a:xfrm>
            <a:prstGeom prst="bentConnector3">
              <a:avLst>
                <a:gd name="adj1" fmla="val 49912"/>
              </a:avLst>
            </a:prstGeom>
            <a:noFill/>
            <a:ln w="19050" cap="flat" cmpd="sng" algn="ctr">
              <a:solidFill>
                <a:schemeClr val="accent2"/>
              </a:solidFill>
              <a:prstDash val="solid"/>
              <a:headEnd type="none"/>
              <a:tailEnd type="arrow"/>
            </a:ln>
            <a:effectLst/>
          </p:spPr>
        </p:cxnSp>
        <p:sp>
          <p:nvSpPr>
            <p:cNvPr id="242" name="TextBox 241">
              <a:extLst>
                <a:ext uri="{FF2B5EF4-FFF2-40B4-BE49-F238E27FC236}">
                  <a16:creationId xmlns:a16="http://schemas.microsoft.com/office/drawing/2014/main" id="{C640F684-4E67-4A99-8087-29FE202D74A6}"/>
                </a:ext>
              </a:extLst>
            </p:cNvPr>
            <p:cNvSpPr txBox="1"/>
            <p:nvPr/>
          </p:nvSpPr>
          <p:spPr>
            <a:xfrm>
              <a:off x="3298347" y="5609079"/>
              <a:ext cx="1990323" cy="219771"/>
            </a:xfrm>
            <a:prstGeom prst="rect">
              <a:avLst/>
            </a:prstGeom>
            <a:noFill/>
          </p:spPr>
          <p:txBody>
            <a:bodyPr wrap="square" lIns="0" tIns="0" rIns="0" bIns="0" rtlCol="0" anchor="t">
              <a:spAutoFit/>
            </a:bodyPr>
            <a:lstStyle/>
            <a:p>
              <a:pPr defTabSz="932384">
                <a:spcAft>
                  <a:spcPts val="612"/>
                </a:spcAft>
              </a:pPr>
              <a:r>
                <a:rPr lang="en-US" sz="1428" b="1">
                  <a:solidFill>
                    <a:schemeClr val="tx2"/>
                  </a:solidFill>
                  <a:latin typeface="+mj-lt"/>
                  <a:cs typeface="Segoe UI Semilight" panose="020B0402040204020203" pitchFamily="34" charset="0"/>
                </a:rPr>
                <a:t>REST APIs</a:t>
              </a:r>
            </a:p>
          </p:txBody>
        </p:sp>
      </p:grpSp>
      <p:pic>
        <p:nvPicPr>
          <p:cNvPr id="50" name="Graphic 49">
            <a:extLst>
              <a:ext uri="{FF2B5EF4-FFF2-40B4-BE49-F238E27FC236}">
                <a16:creationId xmlns:a16="http://schemas.microsoft.com/office/drawing/2014/main" id="{423911AF-D137-40AB-BF79-3C574A298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4853" y="1590203"/>
            <a:ext cx="469990" cy="469990"/>
          </a:xfrm>
          <a:prstGeom prst="rect">
            <a:avLst/>
          </a:prstGeom>
        </p:spPr>
      </p:pic>
      <p:sp>
        <p:nvSpPr>
          <p:cNvPr id="72" name="Rectangle 71">
            <a:extLst>
              <a:ext uri="{FF2B5EF4-FFF2-40B4-BE49-F238E27FC236}">
                <a16:creationId xmlns:a16="http://schemas.microsoft.com/office/drawing/2014/main" id="{7815B1B2-5314-486E-AA37-92116F7D9CF2}"/>
              </a:ext>
            </a:extLst>
          </p:cNvPr>
          <p:cNvSpPr/>
          <p:nvPr/>
        </p:nvSpPr>
        <p:spPr bwMode="auto">
          <a:xfrm>
            <a:off x="8472915" y="3935741"/>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86A8BF4-5676-44CC-90F6-A989593B76FF}"/>
              </a:ext>
            </a:extLst>
          </p:cNvPr>
          <p:cNvGrpSpPr/>
          <p:nvPr/>
        </p:nvGrpSpPr>
        <p:grpSpPr>
          <a:xfrm>
            <a:off x="8942859" y="2589243"/>
            <a:ext cx="1607947" cy="2725250"/>
            <a:chOff x="8942859" y="2589243"/>
            <a:chExt cx="1607947" cy="2725250"/>
          </a:xfrm>
        </p:grpSpPr>
        <p:sp>
          <p:nvSpPr>
            <p:cNvPr id="73" name="Rectangle: Rounded Corners 72">
              <a:extLst>
                <a:ext uri="{FF2B5EF4-FFF2-40B4-BE49-F238E27FC236}">
                  <a16:creationId xmlns:a16="http://schemas.microsoft.com/office/drawing/2014/main" id="{F4A41145-62B6-405A-826D-40A358A65E37}"/>
                </a:ext>
              </a:extLst>
            </p:cNvPr>
            <p:cNvSpPr/>
            <p:nvPr/>
          </p:nvSpPr>
          <p:spPr bwMode="auto">
            <a:xfrm>
              <a:off x="8942859" y="2589243"/>
              <a:ext cx="1607947" cy="2725250"/>
            </a:xfrm>
            <a:prstGeom prst="roundRect">
              <a:avLst>
                <a:gd name="adj" fmla="val 542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294C102-610C-46C1-8661-099843A6D080}"/>
                </a:ext>
              </a:extLst>
            </p:cNvPr>
            <p:cNvGrpSpPr/>
            <p:nvPr/>
          </p:nvGrpSpPr>
          <p:grpSpPr>
            <a:xfrm>
              <a:off x="9379442" y="2855609"/>
              <a:ext cx="734781" cy="2162039"/>
              <a:chOff x="4343441" y="2428470"/>
              <a:chExt cx="734781" cy="2162039"/>
            </a:xfrm>
          </p:grpSpPr>
          <p:sp>
            <p:nvSpPr>
              <p:cNvPr id="75" name="Cylinder 74">
                <a:extLst>
                  <a:ext uri="{FF2B5EF4-FFF2-40B4-BE49-F238E27FC236}">
                    <a16:creationId xmlns:a16="http://schemas.microsoft.com/office/drawing/2014/main" id="{421A6037-F8FA-40DE-B81A-C531740E3AEC}"/>
                  </a:ext>
                </a:extLst>
              </p:cNvPr>
              <p:cNvSpPr/>
              <p:nvPr/>
            </p:nvSpPr>
            <p:spPr bwMode="auto">
              <a:xfrm>
                <a:off x="4343441" y="2428470"/>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a:solidFill>
                    <a:srgbClr val="000000"/>
                  </a:solidFill>
                  <a:latin typeface="Segoe UI"/>
                  <a:cs typeface="Segoe UI" pitchFamily="34" charset="0"/>
                </a:endParaRPr>
              </a:p>
            </p:txBody>
          </p:sp>
          <p:sp>
            <p:nvSpPr>
              <p:cNvPr id="76" name="TextBox 75">
                <a:extLst>
                  <a:ext uri="{FF2B5EF4-FFF2-40B4-BE49-F238E27FC236}">
                    <a16:creationId xmlns:a16="http://schemas.microsoft.com/office/drawing/2014/main" id="{B21D119D-9F9E-4DC2-8CFE-0FE1ABEAB45C}"/>
                  </a:ext>
                </a:extLst>
              </p:cNvPr>
              <p:cNvSpPr txBox="1"/>
              <p:nvPr/>
            </p:nvSpPr>
            <p:spPr>
              <a:xfrm>
                <a:off x="4382056" y="2607841"/>
                <a:ext cx="657551" cy="337015"/>
              </a:xfrm>
              <a:prstGeom prst="rect">
                <a:avLst/>
              </a:prstGeom>
              <a:noFill/>
            </p:spPr>
            <p:txBody>
              <a:bodyPr wrap="none" lIns="91440" tIns="91440" rIns="91440" bIns="9144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100" kern="0">
                    <a:latin typeface="Segoe UI Semibold"/>
                  </a:rPr>
                  <a:t>Metrics</a:t>
                </a:r>
              </a:p>
            </p:txBody>
          </p:sp>
          <p:sp>
            <p:nvSpPr>
              <p:cNvPr id="77" name="Cylinder 76">
                <a:extLst>
                  <a:ext uri="{FF2B5EF4-FFF2-40B4-BE49-F238E27FC236}">
                    <a16:creationId xmlns:a16="http://schemas.microsoft.com/office/drawing/2014/main" id="{7EBB3BFF-0E94-485B-979E-EBB7F10D2B54}"/>
                  </a:ext>
                </a:extLst>
              </p:cNvPr>
              <p:cNvSpPr/>
              <p:nvPr/>
            </p:nvSpPr>
            <p:spPr bwMode="auto">
              <a:xfrm>
                <a:off x="4343441" y="3642097"/>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solidFill>
                    <a:srgbClr val="000000"/>
                  </a:solidFill>
                  <a:latin typeface="Segoe UI"/>
                  <a:cs typeface="Segoe UI" pitchFamily="34" charset="0"/>
                </a:endParaRPr>
              </a:p>
            </p:txBody>
          </p:sp>
          <p:sp>
            <p:nvSpPr>
              <p:cNvPr id="78" name="TextBox 77">
                <a:extLst>
                  <a:ext uri="{FF2B5EF4-FFF2-40B4-BE49-F238E27FC236}">
                    <a16:creationId xmlns:a16="http://schemas.microsoft.com/office/drawing/2014/main" id="{D8E48FE0-B0CE-408E-9BF8-5EEA381DEE79}"/>
                  </a:ext>
                </a:extLst>
              </p:cNvPr>
              <p:cNvSpPr txBox="1"/>
              <p:nvPr/>
            </p:nvSpPr>
            <p:spPr>
              <a:xfrm>
                <a:off x="4455793" y="3818045"/>
                <a:ext cx="494195" cy="337015"/>
              </a:xfrm>
              <a:prstGeom prst="rect">
                <a:avLst/>
              </a:prstGeom>
              <a:noFill/>
            </p:spPr>
            <p:txBody>
              <a:bodyPr wrap="square" lIns="91440" tIns="91440" rIns="91440" bIns="91440" rtlCol="0">
                <a:spAutoFit/>
              </a:bodyPr>
              <a:lstStyle/>
              <a:p>
                <a:pPr marL="0" marR="0" lvl="0" indent="0" algn="ctr" defTabSz="932688" eaLnBrk="1" fontAlgn="auto" latinLnBrk="0" hangingPunct="1">
                  <a:lnSpc>
                    <a:spcPct val="90000"/>
                  </a:lnSpc>
                  <a:spcBef>
                    <a:spcPts val="0"/>
                  </a:spcBef>
                  <a:spcAft>
                    <a:spcPts val="600"/>
                  </a:spcAft>
                  <a:buClrTx/>
                  <a:buSzTx/>
                  <a:buFontTx/>
                  <a:buNone/>
                  <a:tabLst/>
                  <a:defRPr/>
                </a:pPr>
                <a:r>
                  <a:rPr lang="en-US" sz="1100" kern="0">
                    <a:latin typeface="Segoe UI Semibold"/>
                  </a:rPr>
                  <a:t>Logs</a:t>
                </a:r>
              </a:p>
            </p:txBody>
          </p:sp>
        </p:grpSp>
        <p:pic>
          <p:nvPicPr>
            <p:cNvPr id="80" name="Graphic 79">
              <a:extLst>
                <a:ext uri="{FF2B5EF4-FFF2-40B4-BE49-F238E27FC236}">
                  <a16:creationId xmlns:a16="http://schemas.microsoft.com/office/drawing/2014/main" id="{5F908682-F929-445A-8A34-32F7F95E6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0916" y="4582199"/>
              <a:ext cx="311832" cy="311832"/>
            </a:xfrm>
            <a:prstGeom prst="rect">
              <a:avLst/>
            </a:prstGeom>
          </p:spPr>
        </p:pic>
        <p:pic>
          <p:nvPicPr>
            <p:cNvPr id="81" name="Graphic 80">
              <a:extLst>
                <a:ext uri="{FF2B5EF4-FFF2-40B4-BE49-F238E27FC236}">
                  <a16:creationId xmlns:a16="http://schemas.microsoft.com/office/drawing/2014/main" id="{C2F0E5ED-78FE-4112-9C67-A27A50F0B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180" y="3350026"/>
              <a:ext cx="347304" cy="347304"/>
            </a:xfrm>
            <a:prstGeom prst="rect">
              <a:avLst/>
            </a:prstGeom>
          </p:spPr>
        </p:pic>
      </p:grpSp>
    </p:spTree>
    <p:extLst>
      <p:ext uri="{BB962C8B-B14F-4D97-AF65-F5344CB8AC3E}">
        <p14:creationId xmlns:p14="http://schemas.microsoft.com/office/powerpoint/2010/main" val="80844421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left)">
                                      <p:cBhvr>
                                        <p:cTn id="7" dur="1000"/>
                                        <p:tgtEl>
                                          <p:spTgt spid="24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500"/>
                                        <p:tgtEl>
                                          <p:spTgt spid="2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1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10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wipe(left)">
                                      <p:cBhvr>
                                        <p:cTn id="25"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A0D399-EFF7-4929-BE79-656A57BEC6D0}"/>
              </a:ext>
            </a:extLst>
          </p:cNvPr>
          <p:cNvSpPr>
            <a:spLocks noGrp="1"/>
          </p:cNvSpPr>
          <p:nvPr>
            <p:ph type="title" idx="4294967295"/>
          </p:nvPr>
        </p:nvSpPr>
        <p:spPr>
          <a:xfrm>
            <a:off x="498078" y="829948"/>
            <a:ext cx="6103487" cy="659262"/>
          </a:xfrm>
          <a:prstGeom prst="rect">
            <a:avLst/>
          </a:prstGeom>
          <a:noFill/>
          <a:ln>
            <a:noFill/>
            <a:prstDash/>
          </a:ln>
          <a:effectLst/>
        </p:spPr>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defRPr/>
            </a:pPr>
            <a:r>
              <a:rPr lang="en-US"/>
              <a:t>Ensuring monitoring at scale</a:t>
            </a:r>
          </a:p>
        </p:txBody>
      </p:sp>
      <p:pic>
        <p:nvPicPr>
          <p:cNvPr id="6" name="Graphic 5">
            <a:extLst>
              <a:ext uri="{FF2B5EF4-FFF2-40B4-BE49-F238E27FC236}">
                <a16:creationId xmlns:a16="http://schemas.microsoft.com/office/drawing/2014/main" id="{7AC891B6-C347-45DC-82A4-7E880E8D47E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4914" y="466301"/>
            <a:ext cx="565027" cy="565027"/>
          </a:xfrm>
          <a:prstGeom prst="rect">
            <a:avLst/>
          </a:prstGeom>
        </p:spPr>
      </p:pic>
      <p:sp>
        <p:nvSpPr>
          <p:cNvPr id="7" name="Rectangle 6">
            <a:extLst>
              <a:ext uri="{FF2B5EF4-FFF2-40B4-BE49-F238E27FC236}">
                <a16:creationId xmlns:a16="http://schemas.microsoft.com/office/drawing/2014/main" id="{E5A53BB0-82A0-4C73-8129-2CFD7CC94AFE}"/>
              </a:ext>
            </a:extLst>
          </p:cNvPr>
          <p:cNvSpPr/>
          <p:nvPr/>
        </p:nvSpPr>
        <p:spPr bwMode="auto">
          <a:xfrm>
            <a:off x="596712" y="2159179"/>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Configuration</a:t>
            </a:r>
            <a:br>
              <a:rPr kumimoji="0" lang="en-US" sz="2040" b="0" i="0" u="none" strike="noStrike" kern="1200" cap="none" spc="0" normalizeH="0" baseline="0" noProof="0">
                <a:ln>
                  <a:noFill/>
                </a:ln>
                <a:solidFill>
                  <a:srgbClr val="0078D4"/>
                </a:solidFill>
                <a:effectLst/>
                <a:uLnTx/>
                <a:uFillTx/>
                <a:latin typeface="Segoe UI Semibold"/>
                <a:ea typeface="+mn-ea"/>
                <a:cs typeface="+mn-cs"/>
              </a:rPr>
            </a:b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lvl="0" defTabSz="932597">
              <a:spcBef>
                <a:spcPts val="612"/>
              </a:spcBef>
              <a:spcAft>
                <a:spcPts val="612"/>
              </a:spcAft>
              <a:defRPr/>
            </a:pPr>
            <a:r>
              <a:rPr lang="en-US" sz="1428">
                <a:solidFill>
                  <a:sysClr val="windowText" lastClr="000000"/>
                </a:solidFill>
              </a:rPr>
              <a:t>Deploy </a:t>
            </a:r>
            <a:r>
              <a:rPr lang="en-US" sz="1428">
                <a:solidFill>
                  <a:srgbClr val="0078D4"/>
                </a:solidFill>
                <a:latin typeface="Segoe UI Semibold"/>
              </a:rPr>
              <a:t>Log Analytics Agent </a:t>
            </a:r>
            <a:r>
              <a:rPr lang="en-US" sz="1428">
                <a:solidFill>
                  <a:sysClr val="windowText" lastClr="000000"/>
                </a:solidFill>
              </a:rPr>
              <a:t>&amp; enable </a:t>
            </a:r>
            <a:r>
              <a:rPr lang="en-US" sz="1428">
                <a:solidFill>
                  <a:srgbClr val="0078D4"/>
                </a:solidFill>
                <a:latin typeface="Segoe UI Semibold"/>
              </a:rPr>
              <a:t>Diagnostic Settings</a:t>
            </a:r>
            <a:r>
              <a:rPr lang="en-US" sz="1428">
                <a:solidFill>
                  <a:sysClr val="windowText" lastClr="000000"/>
                </a:solidFill>
              </a:rPr>
              <a:t> via ARM Templates, Azure CLI, PowerShell or Azure Automation DSC</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Integrate monitoring as part of CI/CD workflows </a:t>
            </a:r>
            <a:r>
              <a:rPr kumimoji="0" lang="en-US" sz="1428" b="0" i="0" u="none" strike="noStrike" kern="1200" cap="none" spc="0" normalizeH="0" baseline="0" noProof="0">
                <a:ln>
                  <a:noFill/>
                </a:ln>
                <a:solidFill>
                  <a:srgbClr val="0078D4"/>
                </a:solidFill>
                <a:effectLst/>
                <a:uLnTx/>
                <a:uFillTx/>
                <a:latin typeface="Segoe UI"/>
                <a:ea typeface="+mn-ea"/>
                <a:cs typeface="+mn-cs"/>
              </a:rPr>
              <a:t>(</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Pipelines/Azure DevOps Projects/Terraform</a:t>
            </a:r>
            <a:r>
              <a:rPr kumimoji="0" lang="en-US" sz="1428" b="0" i="0" u="none" strike="noStrike" kern="1200" cap="none" spc="0" normalizeH="0" baseline="0" noProof="0">
                <a:ln>
                  <a:noFill/>
                </a:ln>
                <a:solidFill>
                  <a:srgbClr val="0078D4"/>
                </a:solidFill>
                <a:effectLst/>
                <a:uLnTx/>
                <a:uFillTx/>
                <a:latin typeface="Segoe UI"/>
                <a:ea typeface="+mn-ea"/>
                <a:cs typeface="+mn-cs"/>
              </a:rPr>
              <a: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BF30220A-B4F3-42CF-99C6-0094548FFBD8}"/>
              </a:ext>
            </a:extLst>
          </p:cNvPr>
          <p:cNvSpPr/>
          <p:nvPr/>
        </p:nvSpPr>
        <p:spPr bwMode="auto">
          <a:xfrm>
            <a:off x="3461030"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Management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Enable out-of-the-box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Policy Initiatives</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 for Azure Monitor (VM Insights &amp; Diagnostic Settings)</a:t>
            </a:r>
          </a:p>
          <a:p>
            <a:pPr lvl="0" defTabSz="932597">
              <a:spcBef>
                <a:spcPts val="612"/>
              </a:spcBef>
              <a:spcAft>
                <a:spcPts val="612"/>
              </a:spcAft>
              <a:defRPr/>
            </a:pPr>
            <a:r>
              <a:rPr lang="en-US" sz="1428">
                <a:solidFill>
                  <a:sysClr val="windowText" lastClr="000000"/>
                </a:solidFill>
              </a:rPr>
              <a:t>Leverage </a:t>
            </a:r>
            <a:r>
              <a:rPr lang="en-US" sz="1428">
                <a:solidFill>
                  <a:srgbClr val="0078D4"/>
                </a:solidFill>
                <a:latin typeface="Segoe UI Semibold"/>
              </a:rPr>
              <a:t>Management Groups</a:t>
            </a:r>
            <a:r>
              <a:rPr lang="en-US" sz="1428">
                <a:solidFill>
                  <a:sysClr val="windowText" lastClr="000000"/>
                </a:solidFill>
              </a:rPr>
              <a:t> to prevent monitoring blind spots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Manage multiple tenants via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Azure Lighthouse</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5590D7A2-4299-4E5F-BC00-857221685832}"/>
              </a:ext>
            </a:extLst>
          </p:cNvPr>
          <p:cNvSpPr/>
          <p:nvPr/>
        </p:nvSpPr>
        <p:spPr bwMode="auto">
          <a:xfrm>
            <a:off x="6325348"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Visualization</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Customize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Workbooks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for aggregated reports across resources</a:t>
            </a:r>
          </a:p>
          <a:p>
            <a:pPr marL="0" marR="0" lvl="0" indent="0" algn="l" defTabSz="932597" rtl="0" eaLnBrk="1" fontAlgn="auto" latinLnBrk="0" hangingPunct="1">
              <a:lnSpc>
                <a:spcPct val="100000"/>
              </a:lnSpc>
              <a:spcBef>
                <a:spcPts val="612"/>
              </a:spcBef>
              <a:spcAft>
                <a:spcPts val="612"/>
              </a:spcAft>
              <a:buClrTx/>
              <a:buSzTx/>
              <a:buFontTx/>
              <a:buNone/>
              <a:tabLst/>
              <a:defRPr/>
            </a:pPr>
            <a:r>
              <a:rPr lang="en-US" sz="1428">
                <a:solidFill>
                  <a:sysClr val="windowText" lastClr="000000"/>
                </a:solidFill>
                <a:latin typeface="Segoe UI"/>
              </a:rPr>
              <a:t>Build diagnostic or KPI </a:t>
            </a:r>
            <a:r>
              <a:rPr lang="en-US" sz="1428">
                <a:solidFill>
                  <a:srgbClr val="0078D4"/>
                </a:solidFill>
                <a:latin typeface="Segoe UI Semibold"/>
              </a:rPr>
              <a:t>Dashboards</a:t>
            </a:r>
            <a:r>
              <a:rPr lang="en-US" sz="1428">
                <a:solidFill>
                  <a:sysClr val="windowText" lastClr="000000"/>
                </a:solidFill>
                <a:latin typeface="Segoe UI"/>
              </a:rPr>
              <a:t> in Azure, Power BI or Grafana</a:t>
            </a:r>
            <a:endParaRPr kumimoji="0" lang="en-US" sz="1428" b="0" i="0" u="none" strike="noStrike" kern="1200" cap="none" spc="0" normalizeH="0" baseline="0" noProof="0">
              <a:ln>
                <a:noFill/>
              </a:ln>
              <a:solidFill>
                <a:sysClr val="windowText" lastClr="000000"/>
              </a:solidFill>
              <a:effectLst/>
              <a:uLnTx/>
              <a:uFillTx/>
              <a:latin typeface="Segoe UI"/>
              <a:ea typeface="+mn-ea"/>
              <a:cs typeface="+mn-cs"/>
            </a:endParaRP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1FD4BF74-A221-4664-9F8D-0B1FF2E65925}"/>
              </a:ext>
            </a:extLst>
          </p:cNvPr>
          <p:cNvSpPr/>
          <p:nvPr/>
        </p:nvSpPr>
        <p:spPr bwMode="auto">
          <a:xfrm>
            <a:off x="9189666" y="2159178"/>
            <a:ext cx="2666029" cy="3395893"/>
          </a:xfrm>
          <a:prstGeom prst="rect">
            <a:avLst/>
          </a:prstGeom>
          <a:solidFill>
            <a:schemeClr val="bg1"/>
          </a:solidFill>
          <a:ln w="7710" cap="flat">
            <a:noFill/>
            <a:prstDash val="solid"/>
            <a:miter/>
          </a:ln>
          <a:effectLst>
            <a:outerShdw blurRad="1905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186521"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mn-cs"/>
              </a:rPr>
              <a:t>Operationalization</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Setup </a:t>
            </a:r>
            <a:r>
              <a:rPr kumimoji="0" lang="en-US" sz="1428" b="0" i="0" u="none" strike="noStrike" kern="1200" cap="none" spc="0" normalizeH="0" baseline="0" noProof="0">
                <a:ln>
                  <a:noFill/>
                </a:ln>
                <a:solidFill>
                  <a:srgbClr val="0078D4"/>
                </a:solidFill>
                <a:effectLst/>
                <a:uLnTx/>
                <a:uFillTx/>
                <a:latin typeface="Segoe UI Semibold"/>
                <a:ea typeface="+mn-ea"/>
                <a:cs typeface="+mn-cs"/>
              </a:rPr>
              <a:t>Multi-resource Alerts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that grow flexibly with your resources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Use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Dynamic Thresholds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to enable scalable ML powered alerts for metrics</a:t>
            </a:r>
          </a:p>
          <a:p>
            <a:pPr marL="0" marR="0" lvl="0" indent="0" algn="l" defTabSz="932597" rtl="0" eaLnBrk="1" fontAlgn="auto" latinLnBrk="0" hangingPunct="1">
              <a:lnSpc>
                <a:spcPct val="100000"/>
              </a:lnSpc>
              <a:spcBef>
                <a:spcPts val="612"/>
              </a:spcBef>
              <a:spcAft>
                <a:spcPts val="612"/>
              </a:spcAft>
              <a:buClrTx/>
              <a:buSzTx/>
              <a:buFontTx/>
              <a:buNone/>
              <a:tabLst/>
              <a:defRPr/>
            </a:pP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Use </a:t>
            </a:r>
            <a:r>
              <a:rPr kumimoji="0" lang="en-US" sz="1428" b="0" i="0" u="none" strike="noStrike" kern="1200" cap="none" spc="0" normalizeH="0" baseline="0" noProof="0">
                <a:ln>
                  <a:noFill/>
                </a:ln>
                <a:solidFill>
                  <a:srgbClr val="0078D4"/>
                </a:solidFill>
                <a:effectLst/>
                <a:uLnTx/>
                <a:uFillTx/>
                <a:latin typeface="Segoe UI Semibold"/>
                <a:ea typeface="+mn-ea"/>
                <a:cs typeface="+mn-cs"/>
              </a:rPr>
              <a:t>Action Rules </a:t>
            </a:r>
            <a:r>
              <a:rPr kumimoji="0" lang="en-US" sz="1428" b="0" i="0" u="none" strike="noStrike" kern="1200" cap="none" spc="0" normalizeH="0" baseline="0" noProof="0">
                <a:ln>
                  <a:noFill/>
                </a:ln>
                <a:solidFill>
                  <a:sysClr val="windowText" lastClr="000000"/>
                </a:solidFill>
                <a:effectLst/>
                <a:uLnTx/>
                <a:uFillTx/>
                <a:latin typeface="Segoe UI"/>
                <a:ea typeface="+mn-ea"/>
                <a:cs typeface="+mn-cs"/>
              </a:rPr>
              <a:t>to manage Alert Suppression &amp; Actions at scale</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614286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A0D399-EFF7-4929-BE79-656A57BEC6D0}"/>
              </a:ext>
            </a:extLst>
          </p:cNvPr>
          <p:cNvSpPr>
            <a:spLocks noGrp="1"/>
          </p:cNvSpPr>
          <p:nvPr>
            <p:ph type="title" idx="4294967295"/>
          </p:nvPr>
        </p:nvSpPr>
        <p:spPr>
          <a:xfrm>
            <a:off x="286412" y="560209"/>
            <a:ext cx="8086850" cy="596488"/>
          </a:xfrm>
          <a:prstGeom prst="rect">
            <a:avLst/>
          </a:prstGeom>
          <a:noFill/>
          <a:ln>
            <a:noFill/>
            <a:prstDash/>
          </a:ln>
          <a:effectLst/>
        </p:spPr>
        <p:txBody>
          <a:bodyPr rot="0" spcFirstLastPara="0" vertOverflow="overflow" horzOverflow="overflow" vert="horz" wrap="none" lIns="93260" tIns="46630" rIns="93260" bIns="46630" numCol="1" spcCol="0" rtlCol="0" fromWordArt="0" anchor="t" anchorCtr="0" forceAA="0" compatLnSpc="1">
            <a:prstTxWarp prst="textNoShape">
              <a:avLst/>
            </a:prstTxWarp>
            <a:spAutoFit/>
          </a:bodyPr>
          <a:lstStyle/>
          <a:p>
            <a:pPr>
              <a:spcBef>
                <a:spcPts val="1224"/>
              </a:spcBef>
            </a:pPr>
            <a:r>
              <a:rPr lang="en-US" sz="3264"/>
              <a:t>Diagnosing network issues across the stack</a:t>
            </a:r>
          </a:p>
        </p:txBody>
      </p:sp>
      <p:pic>
        <p:nvPicPr>
          <p:cNvPr id="6" name="Graphic 5">
            <a:extLst>
              <a:ext uri="{FF2B5EF4-FFF2-40B4-BE49-F238E27FC236}">
                <a16:creationId xmlns:a16="http://schemas.microsoft.com/office/drawing/2014/main" id="{7AC891B6-C347-45DC-82A4-7E880E8D47E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4914" y="466301"/>
            <a:ext cx="565027" cy="565027"/>
          </a:xfrm>
          <a:prstGeom prst="rect">
            <a:avLst/>
          </a:prstGeom>
        </p:spPr>
      </p:pic>
      <p:grpSp>
        <p:nvGrpSpPr>
          <p:cNvPr id="10" name="Group 9">
            <a:extLst>
              <a:ext uri="{FF2B5EF4-FFF2-40B4-BE49-F238E27FC236}">
                <a16:creationId xmlns:a16="http://schemas.microsoft.com/office/drawing/2014/main" id="{6FCA38EA-9E33-4F32-BE28-550D01F5525C}"/>
              </a:ext>
              <a:ext uri="{C183D7F6-B498-43B3-948B-1728B52AA6E4}">
                <adec:decorative xmlns:adec="http://schemas.microsoft.com/office/drawing/2017/decorative" val="1"/>
              </a:ext>
            </a:extLst>
          </p:cNvPr>
          <p:cNvGrpSpPr/>
          <p:nvPr/>
        </p:nvGrpSpPr>
        <p:grpSpPr>
          <a:xfrm>
            <a:off x="3363374" y="1918208"/>
            <a:ext cx="2091940" cy="1625638"/>
            <a:chOff x="855677" y="3011649"/>
            <a:chExt cx="2051108" cy="1593907"/>
          </a:xfrm>
        </p:grpSpPr>
        <p:sp>
          <p:nvSpPr>
            <p:cNvPr id="12" name="Rectangle 11">
              <a:extLst>
                <a:ext uri="{FF2B5EF4-FFF2-40B4-BE49-F238E27FC236}">
                  <a16:creationId xmlns:a16="http://schemas.microsoft.com/office/drawing/2014/main" id="{B0D0C78B-4B42-4EBD-BA03-C8260AC30E9B}"/>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Client-side Network Metrics (Page Load Network Connect Time)</a:t>
              </a:r>
            </a:p>
          </p:txBody>
        </p:sp>
        <p:sp>
          <p:nvSpPr>
            <p:cNvPr id="13" name="Speech Bubble: Rectangle 12">
              <a:extLst>
                <a:ext uri="{FF2B5EF4-FFF2-40B4-BE49-F238E27FC236}">
                  <a16:creationId xmlns:a16="http://schemas.microsoft.com/office/drawing/2014/main" id="{CAD24DCC-910D-4D9D-9E9C-E8860DAD5E0C}"/>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Application Layer</a:t>
              </a:r>
            </a:p>
          </p:txBody>
        </p:sp>
      </p:grpSp>
      <p:grpSp>
        <p:nvGrpSpPr>
          <p:cNvPr id="14" name="Group 13">
            <a:extLst>
              <a:ext uri="{FF2B5EF4-FFF2-40B4-BE49-F238E27FC236}">
                <a16:creationId xmlns:a16="http://schemas.microsoft.com/office/drawing/2014/main" id="{E83BE11F-681F-4530-9F90-84D080A651BE}"/>
              </a:ext>
              <a:ext uri="{C183D7F6-B498-43B3-948B-1728B52AA6E4}">
                <adec:decorative xmlns:adec="http://schemas.microsoft.com/office/drawing/2017/decorative" val="1"/>
              </a:ext>
            </a:extLst>
          </p:cNvPr>
          <p:cNvGrpSpPr/>
          <p:nvPr/>
        </p:nvGrpSpPr>
        <p:grpSpPr>
          <a:xfrm>
            <a:off x="6492015" y="1918207"/>
            <a:ext cx="2091940" cy="1625638"/>
            <a:chOff x="855677" y="3011649"/>
            <a:chExt cx="2051108" cy="1593907"/>
          </a:xfrm>
        </p:grpSpPr>
        <p:sp>
          <p:nvSpPr>
            <p:cNvPr id="15" name="Rectangle 14">
              <a:extLst>
                <a:ext uri="{FF2B5EF4-FFF2-40B4-BE49-F238E27FC236}">
                  <a16:creationId xmlns:a16="http://schemas.microsoft.com/office/drawing/2014/main" id="{589369B9-E3CF-441D-8CA5-2A3CEB5DCF1F}"/>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Dependency Logs (Connections, Ports, Traffic, Security)</a:t>
              </a:r>
            </a:p>
          </p:txBody>
        </p:sp>
        <p:sp>
          <p:nvSpPr>
            <p:cNvPr id="16" name="Speech Bubble: Rectangle 15">
              <a:extLst>
                <a:ext uri="{FF2B5EF4-FFF2-40B4-BE49-F238E27FC236}">
                  <a16:creationId xmlns:a16="http://schemas.microsoft.com/office/drawing/2014/main" id="{26763360-5594-4E87-A382-B331BAC8862B}"/>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VM/Server Layer</a:t>
              </a:r>
            </a:p>
          </p:txBody>
        </p:sp>
      </p:grpSp>
      <p:grpSp>
        <p:nvGrpSpPr>
          <p:cNvPr id="17" name="Group 16">
            <a:extLst>
              <a:ext uri="{FF2B5EF4-FFF2-40B4-BE49-F238E27FC236}">
                <a16:creationId xmlns:a16="http://schemas.microsoft.com/office/drawing/2014/main" id="{59957E5D-4F88-4A3F-8482-5E27BB693B17}"/>
              </a:ext>
              <a:ext uri="{C183D7F6-B498-43B3-948B-1728B52AA6E4}">
                <adec:decorative xmlns:adec="http://schemas.microsoft.com/office/drawing/2017/decorative" val="1"/>
              </a:ext>
            </a:extLst>
          </p:cNvPr>
          <p:cNvGrpSpPr/>
          <p:nvPr/>
        </p:nvGrpSpPr>
        <p:grpSpPr>
          <a:xfrm>
            <a:off x="7247455" y="4282500"/>
            <a:ext cx="2791869" cy="1625638"/>
            <a:chOff x="855677" y="3011649"/>
            <a:chExt cx="2393164" cy="1593907"/>
          </a:xfrm>
        </p:grpSpPr>
        <p:sp>
          <p:nvSpPr>
            <p:cNvPr id="18" name="Rectangle 17">
              <a:extLst>
                <a:ext uri="{FF2B5EF4-FFF2-40B4-BE49-F238E27FC236}">
                  <a16:creationId xmlns:a16="http://schemas.microsoft.com/office/drawing/2014/main" id="{7D6146A9-1767-4243-B7A7-5CD049BDFD24}"/>
                </a:ext>
              </a:extLst>
            </p:cNvPr>
            <p:cNvSpPr/>
            <p:nvPr/>
          </p:nvSpPr>
          <p:spPr bwMode="auto">
            <a:xfrm>
              <a:off x="855677" y="3011649"/>
              <a:ext cx="2393164"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Resource Health</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Network Topology &amp; Connection Monitor</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err="1">
                  <a:ln>
                    <a:noFill/>
                  </a:ln>
                  <a:solidFill>
                    <a:srgbClr val="000000"/>
                  </a:solidFill>
                  <a:effectLst/>
                  <a:uLnTx/>
                  <a:uFillTx/>
                  <a:latin typeface="Segoe UI"/>
                  <a:ea typeface="+mn-ea"/>
                  <a:cs typeface="Segoe UI" pitchFamily="34" charset="0"/>
                </a:rPr>
                <a:t>NSG</a:t>
              </a:r>
              <a:r>
                <a:rPr kumimoji="0" lang="en-US" sz="1224" b="0" i="0" u="none" strike="noStrike" kern="1200" cap="none" spc="0" normalizeH="0" baseline="0" noProof="0">
                  <a:ln>
                    <a:noFill/>
                  </a:ln>
                  <a:solidFill>
                    <a:srgbClr val="000000"/>
                  </a:solidFill>
                  <a:effectLst/>
                  <a:uLnTx/>
                  <a:uFillTx/>
                  <a:latin typeface="Segoe UI"/>
                  <a:ea typeface="+mn-ea"/>
                  <a:cs typeface="Segoe UI" pitchFamily="34" charset="0"/>
                </a:rPr>
                <a:t> Flow Logs &amp; Traffic Analytics</a:t>
              </a:r>
            </a:p>
          </p:txBody>
        </p:sp>
        <p:sp>
          <p:nvSpPr>
            <p:cNvPr id="19" name="Speech Bubble: Rectangle 18">
              <a:extLst>
                <a:ext uri="{FF2B5EF4-FFF2-40B4-BE49-F238E27FC236}">
                  <a16:creationId xmlns:a16="http://schemas.microsoft.com/office/drawing/2014/main" id="{6616A935-67E2-4941-BE58-86CD6B8AA677}"/>
                </a:ext>
              </a:extLst>
            </p:cNvPr>
            <p:cNvSpPr/>
            <p:nvPr/>
          </p:nvSpPr>
          <p:spPr bwMode="auto">
            <a:xfrm>
              <a:off x="855677" y="3011649"/>
              <a:ext cx="2393164"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Azure Cloud Network</a:t>
              </a:r>
            </a:p>
          </p:txBody>
        </p:sp>
      </p:grpSp>
      <p:grpSp>
        <p:nvGrpSpPr>
          <p:cNvPr id="20" name="Group 19">
            <a:extLst>
              <a:ext uri="{FF2B5EF4-FFF2-40B4-BE49-F238E27FC236}">
                <a16:creationId xmlns:a16="http://schemas.microsoft.com/office/drawing/2014/main" id="{260E9AF9-2C3F-4D25-912B-DC4ACCD14605}"/>
              </a:ext>
              <a:ext uri="{C183D7F6-B498-43B3-948B-1728B52AA6E4}">
                <adec:decorative xmlns:adec="http://schemas.microsoft.com/office/drawing/2017/decorative" val="1"/>
              </a:ext>
            </a:extLst>
          </p:cNvPr>
          <p:cNvGrpSpPr/>
          <p:nvPr/>
        </p:nvGrpSpPr>
        <p:grpSpPr>
          <a:xfrm>
            <a:off x="2059187" y="4282500"/>
            <a:ext cx="2791869" cy="1625638"/>
            <a:chOff x="855677" y="3011649"/>
            <a:chExt cx="2051108" cy="1593907"/>
          </a:xfrm>
        </p:grpSpPr>
        <p:sp>
          <p:nvSpPr>
            <p:cNvPr id="21" name="Rectangle 20">
              <a:extLst>
                <a:ext uri="{FF2B5EF4-FFF2-40B4-BE49-F238E27FC236}">
                  <a16:creationId xmlns:a16="http://schemas.microsoft.com/office/drawing/2014/main" id="{9AF9BB26-E05E-4C63-999F-4AD4405C2B5D}"/>
                </a:ext>
              </a:extLst>
            </p:cNvPr>
            <p:cNvSpPr/>
            <p:nvPr/>
          </p:nvSpPr>
          <p:spPr bwMode="auto">
            <a:xfrm>
              <a:off x="855677" y="3011649"/>
              <a:ext cx="2051108" cy="1593907"/>
            </a:xfrm>
            <a:prstGeom prst="rect">
              <a:avLst/>
            </a:prstGeom>
            <a:noFill/>
            <a:ln>
              <a:solidFill>
                <a:schemeClr val="tx1"/>
              </a:solidFill>
              <a:headEnd type="none" w="med" len="med"/>
              <a:tailEnd type="none" w="med" len="med"/>
            </a:ln>
            <a:effectLst>
              <a:outerShdw blurRad="190500" dist="50800" dir="2700000" algn="ctr" rotWithShape="0">
                <a:prstClr val="black">
                  <a:alpha val="2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Segoe UI" pitchFamily="34" charset="0"/>
                </a:rPr>
                <a:t>Service Connectivity Monitor</a:t>
              </a:r>
            </a:p>
            <a:p>
              <a:pPr marL="93260" marR="0" lvl="0" indent="-93260"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24" b="0" i="0" u="none" strike="noStrike" kern="1200" cap="none" spc="0" normalizeH="0" baseline="0" noProof="0" dirty="0">
                  <a:ln>
                    <a:noFill/>
                  </a:ln>
                  <a:solidFill>
                    <a:srgbClr val="000000"/>
                  </a:solidFill>
                  <a:effectLst/>
                  <a:uLnTx/>
                  <a:uFillTx/>
                  <a:latin typeface="Segoe UI"/>
                  <a:ea typeface="+mn-ea"/>
                  <a:cs typeface="Segoe UI" pitchFamily="34" charset="0"/>
                </a:rPr>
                <a:t>Network Performance Monitor</a:t>
              </a:r>
            </a:p>
          </p:txBody>
        </p:sp>
        <p:sp>
          <p:nvSpPr>
            <p:cNvPr id="22" name="Speech Bubble: Rectangle 21">
              <a:extLst>
                <a:ext uri="{FF2B5EF4-FFF2-40B4-BE49-F238E27FC236}">
                  <a16:creationId xmlns:a16="http://schemas.microsoft.com/office/drawing/2014/main" id="{352777B1-2746-425F-BD2B-CBCC3899FA05}"/>
                </a:ext>
              </a:extLst>
            </p:cNvPr>
            <p:cNvSpPr/>
            <p:nvPr/>
          </p:nvSpPr>
          <p:spPr bwMode="auto">
            <a:xfrm>
              <a:off x="855677" y="3011649"/>
              <a:ext cx="2051108" cy="494951"/>
            </a:xfrm>
            <a:prstGeom prst="wedgeRectCallout">
              <a:avLst>
                <a:gd name="adj1" fmla="val -21038"/>
                <a:gd name="adj2" fmla="val 75212"/>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Segoe UI" pitchFamily="34" charset="0"/>
                </a:rPr>
                <a:t>On-Premises Network</a:t>
              </a:r>
            </a:p>
          </p:txBody>
        </p:sp>
      </p:grpSp>
      <p:cxnSp>
        <p:nvCxnSpPr>
          <p:cNvPr id="23" name="Straight Connector 22">
            <a:extLst>
              <a:ext uri="{FF2B5EF4-FFF2-40B4-BE49-F238E27FC236}">
                <a16:creationId xmlns:a16="http://schemas.microsoft.com/office/drawing/2014/main" id="{0DF014C7-57D8-408E-8BE7-B369656BEA65}"/>
              </a:ext>
              <a:ext uri="{C183D7F6-B498-43B3-948B-1728B52AA6E4}">
                <adec:decorative xmlns:adec="http://schemas.microsoft.com/office/drawing/2017/decorative" val="1"/>
              </a:ext>
            </a:extLst>
          </p:cNvPr>
          <p:cNvCxnSpPr/>
          <p:nvPr/>
        </p:nvCxnSpPr>
        <p:spPr>
          <a:xfrm>
            <a:off x="1784807" y="3985895"/>
            <a:ext cx="8397707" cy="0"/>
          </a:xfrm>
          <a:prstGeom prst="line">
            <a:avLst/>
          </a:prstGeom>
          <a:ln w="28575">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A25D02-89AC-4FAD-AB69-44722E16728B}"/>
              </a:ext>
              <a:ext uri="{C183D7F6-B498-43B3-948B-1728B52AA6E4}">
                <adec:decorative xmlns:adec="http://schemas.microsoft.com/office/drawing/2017/decorative" val="1"/>
              </a:ext>
            </a:extLst>
          </p:cNvPr>
          <p:cNvCxnSpPr>
            <a:cxnSpLocks/>
            <a:stCxn id="21" idx="3"/>
            <a:endCxn id="18" idx="1"/>
          </p:cNvCxnSpPr>
          <p:nvPr/>
        </p:nvCxnSpPr>
        <p:spPr>
          <a:xfrm>
            <a:off x="4851055" y="5095319"/>
            <a:ext cx="2396399" cy="0"/>
          </a:xfrm>
          <a:prstGeom prst="straightConnector1">
            <a:avLst/>
          </a:prstGeom>
          <a:ln w="1905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Double Brace 24">
            <a:extLst>
              <a:ext uri="{FF2B5EF4-FFF2-40B4-BE49-F238E27FC236}">
                <a16:creationId xmlns:a16="http://schemas.microsoft.com/office/drawing/2014/main" id="{CAD8FAD3-4619-4550-8BFD-73D87DD5109F}"/>
              </a:ext>
            </a:extLst>
          </p:cNvPr>
          <p:cNvSpPr/>
          <p:nvPr/>
        </p:nvSpPr>
        <p:spPr>
          <a:xfrm>
            <a:off x="1712080" y="3240107"/>
            <a:ext cx="1599972"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(Application Insights)</a:t>
            </a:r>
          </a:p>
        </p:txBody>
      </p:sp>
      <p:sp>
        <p:nvSpPr>
          <p:cNvPr id="26" name="Double Brace 25">
            <a:extLst>
              <a:ext uri="{FF2B5EF4-FFF2-40B4-BE49-F238E27FC236}">
                <a16:creationId xmlns:a16="http://schemas.microsoft.com/office/drawing/2014/main" id="{0740DA8E-6A46-4FA0-850A-080F06BD6E48}"/>
              </a:ext>
            </a:extLst>
          </p:cNvPr>
          <p:cNvSpPr/>
          <p:nvPr/>
        </p:nvSpPr>
        <p:spPr>
          <a:xfrm>
            <a:off x="8727995" y="3240107"/>
            <a:ext cx="1283399"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(VM Insights)*</a:t>
            </a:r>
          </a:p>
        </p:txBody>
      </p:sp>
      <p:sp>
        <p:nvSpPr>
          <p:cNvPr id="27" name="Double Brace 26">
            <a:extLst>
              <a:ext uri="{FF2B5EF4-FFF2-40B4-BE49-F238E27FC236}">
                <a16:creationId xmlns:a16="http://schemas.microsoft.com/office/drawing/2014/main" id="{93D784E7-9270-45F4-A064-C34BF5FBA803}"/>
              </a:ext>
            </a:extLst>
          </p:cNvPr>
          <p:cNvSpPr/>
          <p:nvPr/>
        </p:nvSpPr>
        <p:spPr>
          <a:xfrm>
            <a:off x="10136167" y="5136677"/>
            <a:ext cx="1400735"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(Network Insights)*</a:t>
            </a:r>
          </a:p>
        </p:txBody>
      </p:sp>
      <p:sp>
        <p:nvSpPr>
          <p:cNvPr id="28" name="TextBox 27">
            <a:extLst>
              <a:ext uri="{FF2B5EF4-FFF2-40B4-BE49-F238E27FC236}">
                <a16:creationId xmlns:a16="http://schemas.microsoft.com/office/drawing/2014/main" id="{C97FD72B-906F-4B2B-BE9F-13039560EA59}"/>
              </a:ext>
            </a:extLst>
          </p:cNvPr>
          <p:cNvSpPr txBox="1"/>
          <p:nvPr/>
        </p:nvSpPr>
        <p:spPr>
          <a:xfrm>
            <a:off x="11230623" y="6662671"/>
            <a:ext cx="1092123" cy="16807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71" b="0" i="1" u="none" strike="noStrike" kern="1200" cap="none" spc="0" normalizeH="0" baseline="0" noProof="0">
                <a:ln>
                  <a:noFill/>
                </a:ln>
                <a:solidFill>
                  <a:srgbClr val="0078D4"/>
                </a:solidFill>
                <a:effectLst/>
                <a:uLnTx/>
                <a:uFillTx/>
                <a:latin typeface="Segoe UI"/>
                <a:ea typeface="+mn-ea"/>
                <a:cs typeface="+mn-cs"/>
              </a:rPr>
              <a:t>*</a:t>
            </a:r>
            <a:r>
              <a:rPr kumimoji="0" lang="en-US" sz="1020" b="0" i="1" u="none" strike="noStrike" kern="1200" cap="none" spc="0" normalizeH="0" baseline="0" noProof="0">
                <a:ln>
                  <a:noFill/>
                </a:ln>
                <a:solidFill>
                  <a:srgbClr val="000000"/>
                </a:solidFill>
                <a:effectLst/>
                <a:uLnTx/>
                <a:uFillTx/>
                <a:latin typeface="Segoe UI"/>
                <a:ea typeface="+mn-ea"/>
                <a:cs typeface="+mn-cs"/>
              </a:rPr>
              <a:t>Service in Preview</a:t>
            </a:r>
          </a:p>
        </p:txBody>
      </p:sp>
      <p:sp>
        <p:nvSpPr>
          <p:cNvPr id="29" name="Rectangle 28">
            <a:extLst>
              <a:ext uri="{FF2B5EF4-FFF2-40B4-BE49-F238E27FC236}">
                <a16:creationId xmlns:a16="http://schemas.microsoft.com/office/drawing/2014/main" id="{9843146E-BC31-41E8-9298-1A8CF72EABFD}"/>
              </a:ext>
            </a:extLst>
          </p:cNvPr>
          <p:cNvSpPr/>
          <p:nvPr/>
        </p:nvSpPr>
        <p:spPr>
          <a:xfrm>
            <a:off x="5040918" y="4841499"/>
            <a:ext cx="2008675" cy="286306"/>
          </a:xfrm>
          <a:prstGeom prst="rect">
            <a:avLst/>
          </a:prstGeom>
        </p:spPr>
        <p:txBody>
          <a:bodyPr wrap="squar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ExpressRoute Monitor</a:t>
            </a:r>
          </a:p>
        </p:txBody>
      </p:sp>
      <p:sp>
        <p:nvSpPr>
          <p:cNvPr id="30" name="Double Brace 29">
            <a:extLst>
              <a:ext uri="{FF2B5EF4-FFF2-40B4-BE49-F238E27FC236}">
                <a16:creationId xmlns:a16="http://schemas.microsoft.com/office/drawing/2014/main" id="{BCC106F6-8B2C-4D1A-B7FF-B09002B1AA40}"/>
              </a:ext>
            </a:extLst>
          </p:cNvPr>
          <p:cNvSpPr/>
          <p:nvPr/>
        </p:nvSpPr>
        <p:spPr>
          <a:xfrm>
            <a:off x="436097" y="5604401"/>
            <a:ext cx="1556903"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Network Performance Monitor Solution</a:t>
            </a:r>
          </a:p>
        </p:txBody>
      </p:sp>
      <p:sp>
        <p:nvSpPr>
          <p:cNvPr id="31" name="Double Brace 30">
            <a:extLst>
              <a:ext uri="{FF2B5EF4-FFF2-40B4-BE49-F238E27FC236}">
                <a16:creationId xmlns:a16="http://schemas.microsoft.com/office/drawing/2014/main" id="{88F59687-18CA-458D-891A-E4DACDDBFE1E}"/>
              </a:ext>
            </a:extLst>
          </p:cNvPr>
          <p:cNvSpPr/>
          <p:nvPr/>
        </p:nvSpPr>
        <p:spPr>
          <a:xfrm>
            <a:off x="10136166" y="5604402"/>
            <a:ext cx="1400735" cy="30373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Network Watcher</a:t>
            </a:r>
          </a:p>
        </p:txBody>
      </p:sp>
      <p:cxnSp>
        <p:nvCxnSpPr>
          <p:cNvPr id="32" name="Straight Connector 31">
            <a:extLst>
              <a:ext uri="{FF2B5EF4-FFF2-40B4-BE49-F238E27FC236}">
                <a16:creationId xmlns:a16="http://schemas.microsoft.com/office/drawing/2014/main" id="{328CBB97-12E5-4343-A55F-5139EE3BBB2A}"/>
              </a:ext>
              <a:ext uri="{C183D7F6-B498-43B3-948B-1728B52AA6E4}">
                <adec:decorative xmlns:adec="http://schemas.microsoft.com/office/drawing/2017/decorative" val="1"/>
              </a:ext>
            </a:extLst>
          </p:cNvPr>
          <p:cNvCxnSpPr>
            <a:cxnSpLocks/>
          </p:cNvCxnSpPr>
          <p:nvPr/>
        </p:nvCxnSpPr>
        <p:spPr>
          <a:xfrm flipH="1">
            <a:off x="5971536" y="1755616"/>
            <a:ext cx="2" cy="2217351"/>
          </a:xfrm>
          <a:prstGeom prst="line">
            <a:avLst/>
          </a:prstGeom>
          <a:ln w="28575">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Double Brace 32">
            <a:extLst>
              <a:ext uri="{FF2B5EF4-FFF2-40B4-BE49-F238E27FC236}">
                <a16:creationId xmlns:a16="http://schemas.microsoft.com/office/drawing/2014/main" id="{36BC833E-CA21-48D1-8358-4E91A4AD3AE5}"/>
              </a:ext>
            </a:extLst>
          </p:cNvPr>
          <p:cNvSpPr/>
          <p:nvPr/>
        </p:nvSpPr>
        <p:spPr>
          <a:xfrm>
            <a:off x="4895585" y="6651324"/>
            <a:ext cx="2151904" cy="188596"/>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0078D4"/>
                </a:solidFill>
                <a:effectLst/>
                <a:uLnTx/>
                <a:uFillTx/>
                <a:latin typeface="Segoe UI Semibold"/>
                <a:ea typeface="+mn-ea"/>
                <a:cs typeface="+mn-cs"/>
              </a:rPr>
              <a:t>Azure Monitor  (Log Analytics)</a:t>
            </a:r>
          </a:p>
        </p:txBody>
      </p:sp>
      <p:sp>
        <p:nvSpPr>
          <p:cNvPr id="34" name="Rectangle 33">
            <a:extLst>
              <a:ext uri="{FF2B5EF4-FFF2-40B4-BE49-F238E27FC236}">
                <a16:creationId xmlns:a16="http://schemas.microsoft.com/office/drawing/2014/main" id="{7E7FB447-A6B7-4D83-B40B-89E1D46211C0}"/>
              </a:ext>
            </a:extLst>
          </p:cNvPr>
          <p:cNvSpPr/>
          <p:nvPr/>
        </p:nvSpPr>
        <p:spPr>
          <a:xfrm>
            <a:off x="4754495" y="6337039"/>
            <a:ext cx="2458330" cy="280718"/>
          </a:xfrm>
          <a:prstGeom prst="rect">
            <a:avLst/>
          </a:prstGeom>
        </p:spPr>
        <p:txBody>
          <a:bodyPr wrap="squar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Cross App/Infra Logs Correlation</a:t>
            </a:r>
          </a:p>
        </p:txBody>
      </p:sp>
      <p:sp>
        <p:nvSpPr>
          <p:cNvPr id="35" name="Rectangle 34">
            <a:extLst>
              <a:ext uri="{FF2B5EF4-FFF2-40B4-BE49-F238E27FC236}">
                <a16:creationId xmlns:a16="http://schemas.microsoft.com/office/drawing/2014/main" id="{10EB7434-8DF8-4B0B-A820-287E5705BB8C}"/>
              </a:ext>
              <a:ext uri="{C183D7F6-B498-43B3-948B-1728B52AA6E4}">
                <adec:decorative xmlns:adec="http://schemas.microsoft.com/office/drawing/2017/decorative" val="1"/>
              </a:ext>
            </a:extLst>
          </p:cNvPr>
          <p:cNvSpPr/>
          <p:nvPr/>
        </p:nvSpPr>
        <p:spPr bwMode="auto">
          <a:xfrm>
            <a:off x="324631" y="1563106"/>
            <a:ext cx="11722376" cy="4650294"/>
          </a:xfrm>
          <a:prstGeom prst="rect">
            <a:avLst/>
          </a:prstGeom>
          <a:noFill/>
          <a:ln w="19050">
            <a:solidFill>
              <a:schemeClr val="bg1">
                <a:lumMod val="6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lowchart: Connector 35">
            <a:extLst>
              <a:ext uri="{FF2B5EF4-FFF2-40B4-BE49-F238E27FC236}">
                <a16:creationId xmlns:a16="http://schemas.microsoft.com/office/drawing/2014/main" id="{6C1DDE7F-CDB3-41D2-94BB-58A9F1F0E85B}"/>
              </a:ext>
            </a:extLst>
          </p:cNvPr>
          <p:cNvSpPr/>
          <p:nvPr/>
        </p:nvSpPr>
        <p:spPr bwMode="auto">
          <a:xfrm>
            <a:off x="1812968" y="1758139"/>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Flowchart: Connector 36">
            <a:extLst>
              <a:ext uri="{FF2B5EF4-FFF2-40B4-BE49-F238E27FC236}">
                <a16:creationId xmlns:a16="http://schemas.microsoft.com/office/drawing/2014/main" id="{BA19ADB5-C596-4787-94E3-AE950A4072EF}"/>
              </a:ext>
            </a:extLst>
          </p:cNvPr>
          <p:cNvSpPr/>
          <p:nvPr/>
        </p:nvSpPr>
        <p:spPr bwMode="auto">
          <a:xfrm>
            <a:off x="9822452" y="1758139"/>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2</a:t>
            </a: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Flowchart: Connector 37">
            <a:extLst>
              <a:ext uri="{FF2B5EF4-FFF2-40B4-BE49-F238E27FC236}">
                <a16:creationId xmlns:a16="http://schemas.microsoft.com/office/drawing/2014/main" id="{D4D64AA5-D543-475D-96DA-41CCEA76DD1C}"/>
              </a:ext>
            </a:extLst>
          </p:cNvPr>
          <p:cNvSpPr/>
          <p:nvPr/>
        </p:nvSpPr>
        <p:spPr bwMode="auto">
          <a:xfrm>
            <a:off x="5803629" y="5756843"/>
            <a:ext cx="360062" cy="360062"/>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3</a:t>
            </a:r>
          </a:p>
        </p:txBody>
      </p:sp>
    </p:spTree>
    <p:extLst>
      <p:ext uri="{BB962C8B-B14F-4D97-AF65-F5344CB8AC3E}">
        <p14:creationId xmlns:p14="http://schemas.microsoft.com/office/powerpoint/2010/main" val="1498460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animBg="1"/>
      <p:bldP spid="31" grpId="0" animBg="1"/>
      <p:bldP spid="33" grpId="0" animBg="1"/>
      <p:bldP spid="34" grpId="0"/>
      <p:bldP spid="35" grpId="0" animBg="1"/>
      <p:bldP spid="36"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E29A5D-65E5-4712-A2DA-1C5F1AEB398B}"/>
              </a:ext>
            </a:extLst>
          </p:cNvPr>
          <p:cNvSpPr>
            <a:spLocks noGrp="1"/>
          </p:cNvSpPr>
          <p:nvPr>
            <p:ph type="title"/>
          </p:nvPr>
        </p:nvSpPr>
        <p:spPr>
          <a:xfrm>
            <a:off x="335687" y="387395"/>
            <a:ext cx="11237870" cy="565027"/>
          </a:xfrm>
        </p:spPr>
        <p:txBody>
          <a:bodyPr/>
          <a:lstStyle/>
          <a:p>
            <a:r>
              <a:rPr lang="en-US"/>
              <a:t>Using Agents &amp; Extensions for VMs &amp; Servers</a:t>
            </a:r>
          </a:p>
        </p:txBody>
      </p:sp>
      <p:graphicFrame>
        <p:nvGraphicFramePr>
          <p:cNvPr id="18" name="Content Placeholder 17">
            <a:extLst>
              <a:ext uri="{FF2B5EF4-FFF2-40B4-BE49-F238E27FC236}">
                <a16:creationId xmlns:a16="http://schemas.microsoft.com/office/drawing/2014/main" id="{3839F93E-12E4-421F-91F6-4BE1F51B9B0D}"/>
              </a:ext>
            </a:extLst>
          </p:cNvPr>
          <p:cNvGraphicFramePr>
            <a:graphicFrameLocks noGrp="1"/>
          </p:cNvGraphicFramePr>
          <p:nvPr>
            <p:ph sz="quarter" idx="10"/>
          </p:nvPr>
        </p:nvGraphicFramePr>
        <p:xfrm>
          <a:off x="409885" y="3684109"/>
          <a:ext cx="5601102" cy="3129320"/>
        </p:xfrm>
        <a:graphic>
          <a:graphicData uri="http://schemas.openxmlformats.org/drawingml/2006/table">
            <a:tbl>
              <a:tblPr>
                <a:tableStyleId>{5940675A-B579-460E-94D1-54222C63F5DA}</a:tableStyleId>
              </a:tblPr>
              <a:tblGrid>
                <a:gridCol w="997919">
                  <a:extLst>
                    <a:ext uri="{9D8B030D-6E8A-4147-A177-3AD203B41FA5}">
                      <a16:colId xmlns:a16="http://schemas.microsoft.com/office/drawing/2014/main" val="1256184185"/>
                    </a:ext>
                  </a:extLst>
                </a:gridCol>
                <a:gridCol w="1475707">
                  <a:extLst>
                    <a:ext uri="{9D8B030D-6E8A-4147-A177-3AD203B41FA5}">
                      <a16:colId xmlns:a16="http://schemas.microsoft.com/office/drawing/2014/main" val="645284774"/>
                    </a:ext>
                  </a:extLst>
                </a:gridCol>
                <a:gridCol w="1415363">
                  <a:extLst>
                    <a:ext uri="{9D8B030D-6E8A-4147-A177-3AD203B41FA5}">
                      <a16:colId xmlns:a16="http://schemas.microsoft.com/office/drawing/2014/main" val="2989218030"/>
                    </a:ext>
                  </a:extLst>
                </a:gridCol>
                <a:gridCol w="1712113">
                  <a:extLst>
                    <a:ext uri="{9D8B030D-6E8A-4147-A177-3AD203B41FA5}">
                      <a16:colId xmlns:a16="http://schemas.microsoft.com/office/drawing/2014/main" val="3486436934"/>
                    </a:ext>
                  </a:extLst>
                </a:gridCol>
              </a:tblGrid>
              <a:tr h="501517">
                <a:tc>
                  <a:txBody>
                    <a:bodyPr/>
                    <a:lstStyle/>
                    <a:p>
                      <a:pPr algn="l" fontAlgn="b"/>
                      <a:endParaRPr lang="en-US" sz="1200" b="1">
                        <a:solidFill>
                          <a:srgbClr val="FFFFFF"/>
                        </a:solidFill>
                        <a:effectLst/>
                      </a:endParaRPr>
                    </a:p>
                  </a:txBody>
                  <a:tcPr marL="35215" marR="35215" marT="17608" marB="17608" anchor="b">
                    <a:solidFill>
                      <a:schemeClr val="accent1"/>
                    </a:solidFill>
                  </a:tcPr>
                </a:tc>
                <a:tc>
                  <a:txBody>
                    <a:bodyPr/>
                    <a:lstStyle/>
                    <a:p>
                      <a:pPr algn="l" fontAlgn="b"/>
                      <a:br>
                        <a:rPr lang="en-US" sz="1000" b="1">
                          <a:solidFill>
                            <a:srgbClr val="FFFFFF"/>
                          </a:solidFill>
                          <a:effectLst/>
                        </a:rPr>
                      </a:br>
                      <a:r>
                        <a:rPr lang="en-US" sz="1000" b="1">
                          <a:solidFill>
                            <a:srgbClr val="FFFFFF"/>
                          </a:solidFill>
                          <a:effectLst/>
                        </a:rPr>
                        <a:t>Azure Diagnostics</a:t>
                      </a:r>
                      <a:br>
                        <a:rPr lang="en-US" sz="1000" b="1">
                          <a:solidFill>
                            <a:srgbClr val="FFFFFF"/>
                          </a:solidFill>
                          <a:effectLst/>
                        </a:rPr>
                      </a:br>
                      <a:r>
                        <a:rPr lang="en-US" sz="1000" b="1">
                          <a:solidFill>
                            <a:srgbClr val="FFFFFF"/>
                          </a:solidFill>
                          <a:effectLst/>
                        </a:rPr>
                        <a:t>Extension (WAD)</a:t>
                      </a:r>
                    </a:p>
                  </a:txBody>
                  <a:tcPr marL="35215" marR="35215" marT="17608" marB="17608" anchor="b">
                    <a:solidFill>
                      <a:schemeClr val="accent1"/>
                    </a:solidFill>
                  </a:tcPr>
                </a:tc>
                <a:tc>
                  <a:txBody>
                    <a:bodyPr/>
                    <a:lstStyle/>
                    <a:p>
                      <a:pPr algn="l" fontAlgn="b"/>
                      <a:r>
                        <a:rPr lang="en-US" sz="1000" b="1">
                          <a:solidFill>
                            <a:srgbClr val="FFFFFF"/>
                          </a:solidFill>
                          <a:effectLst/>
                        </a:rPr>
                        <a:t>Log Analytics</a:t>
                      </a:r>
                      <a:br>
                        <a:rPr lang="en-US" sz="1000" b="1">
                          <a:solidFill>
                            <a:srgbClr val="FFFFFF"/>
                          </a:solidFill>
                          <a:effectLst/>
                        </a:rPr>
                      </a:br>
                      <a:r>
                        <a:rPr lang="en-US" sz="1000" b="1">
                          <a:solidFill>
                            <a:srgbClr val="FFFFFF"/>
                          </a:solidFill>
                          <a:effectLst/>
                        </a:rPr>
                        <a:t>Agent</a:t>
                      </a:r>
                    </a:p>
                  </a:txBody>
                  <a:tcPr marL="35215" marR="35215" marT="17608" marB="17608" anchor="b">
                    <a:solidFill>
                      <a:schemeClr val="accent1"/>
                    </a:solidFill>
                  </a:tcPr>
                </a:tc>
                <a:tc>
                  <a:txBody>
                    <a:bodyPr/>
                    <a:lstStyle/>
                    <a:p>
                      <a:pPr algn="l" fontAlgn="b"/>
                      <a:r>
                        <a:rPr lang="en-US" sz="1000" b="1">
                          <a:solidFill>
                            <a:srgbClr val="FFFFFF"/>
                          </a:solidFill>
                          <a:effectLst/>
                        </a:rPr>
                        <a:t>Dependency</a:t>
                      </a:r>
                      <a:br>
                        <a:rPr lang="en-US" sz="1000" b="1">
                          <a:solidFill>
                            <a:srgbClr val="FFFFFF"/>
                          </a:solidFill>
                          <a:effectLst/>
                        </a:rPr>
                      </a:br>
                      <a:r>
                        <a:rPr lang="en-US" sz="1000" b="1">
                          <a:solidFill>
                            <a:srgbClr val="FFFFFF"/>
                          </a:solidFill>
                          <a:effectLst/>
                        </a:rPr>
                        <a:t>Agent</a:t>
                      </a:r>
                    </a:p>
                  </a:txBody>
                  <a:tcPr marL="35215" marR="35215" marT="17608" marB="17608" anchor="b">
                    <a:solidFill>
                      <a:schemeClr val="accent1"/>
                    </a:solidFill>
                  </a:tcPr>
                </a:tc>
                <a:extLst>
                  <a:ext uri="{0D108BD9-81ED-4DB2-BD59-A6C34878D82A}">
                    <a16:rowId xmlns:a16="http://schemas.microsoft.com/office/drawing/2014/main" val="2088498640"/>
                  </a:ext>
                </a:extLst>
              </a:tr>
              <a:tr h="501517">
                <a:tc>
                  <a:txBody>
                    <a:bodyPr/>
                    <a:lstStyle/>
                    <a:p>
                      <a:pPr algn="l" fontAlgn="t"/>
                      <a:r>
                        <a:rPr lang="en-US" sz="1000" b="1">
                          <a:solidFill>
                            <a:srgbClr val="FFFFFF"/>
                          </a:solidFill>
                          <a:effectLst/>
                        </a:rPr>
                        <a:t>Environments Supported</a:t>
                      </a:r>
                    </a:p>
                  </a:txBody>
                  <a:tcPr marL="35215" marR="35215" marT="17608" marB="17608">
                    <a:solidFill>
                      <a:schemeClr val="accent1"/>
                    </a:solidFill>
                  </a:tcPr>
                </a:tc>
                <a:tc>
                  <a:txBody>
                    <a:bodyPr/>
                    <a:lstStyle/>
                    <a:p>
                      <a:pPr algn="l" fontAlgn="t"/>
                      <a:r>
                        <a:rPr lang="en-US" sz="1000">
                          <a:effectLst/>
                        </a:rPr>
                        <a:t>Azure</a:t>
                      </a:r>
                    </a:p>
                  </a:txBody>
                  <a:tcPr marL="35215" marR="35215" marT="17608" marB="17608"/>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35215" marR="35215" marT="17608" marB="17608"/>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35215" marR="35215" marT="17608" marB="17608"/>
                </a:tc>
                <a:extLst>
                  <a:ext uri="{0D108BD9-81ED-4DB2-BD59-A6C34878D82A}">
                    <a16:rowId xmlns:a16="http://schemas.microsoft.com/office/drawing/2014/main" val="731696909"/>
                  </a:ext>
                </a:extLst>
              </a:tr>
              <a:tr h="346083">
                <a:tc>
                  <a:txBody>
                    <a:bodyPr/>
                    <a:lstStyle/>
                    <a:p>
                      <a:pPr algn="l" fontAlgn="t"/>
                      <a:r>
                        <a:rPr lang="en-US" sz="1000" b="1">
                          <a:solidFill>
                            <a:srgbClr val="FFFFFF"/>
                          </a:solidFill>
                          <a:effectLst/>
                        </a:rPr>
                        <a:t>Agent Requirements</a:t>
                      </a:r>
                    </a:p>
                  </a:txBody>
                  <a:tcPr marL="35215" marR="35215" marT="17608" marB="17608">
                    <a:solidFill>
                      <a:schemeClr val="accent1"/>
                    </a:solidFill>
                  </a:tcPr>
                </a:tc>
                <a:tc>
                  <a:txBody>
                    <a:bodyPr/>
                    <a:lstStyle/>
                    <a:p>
                      <a:pPr algn="l" fontAlgn="t"/>
                      <a:r>
                        <a:rPr lang="en-US" sz="1000">
                          <a:effectLst/>
                        </a:rPr>
                        <a:t>None</a:t>
                      </a:r>
                    </a:p>
                  </a:txBody>
                  <a:tcPr marL="35215" marR="35215" marT="17608" marB="17608"/>
                </a:tc>
                <a:tc>
                  <a:txBody>
                    <a:bodyPr/>
                    <a:lstStyle/>
                    <a:p>
                      <a:pPr algn="l" fontAlgn="t"/>
                      <a:r>
                        <a:rPr lang="en-US" sz="1000">
                          <a:effectLst/>
                        </a:rPr>
                        <a:t>None</a:t>
                      </a:r>
                    </a:p>
                  </a:txBody>
                  <a:tcPr marL="35215" marR="35215" marT="17608" marB="17608"/>
                </a:tc>
                <a:tc>
                  <a:txBody>
                    <a:bodyPr/>
                    <a:lstStyle/>
                    <a:p>
                      <a:pPr algn="l" fontAlgn="t"/>
                      <a:r>
                        <a:rPr lang="en-US" sz="1000">
                          <a:effectLst/>
                        </a:rPr>
                        <a:t>Requires Log Analytics agent</a:t>
                      </a:r>
                    </a:p>
                  </a:txBody>
                  <a:tcPr marL="35215" marR="35215" marT="17608" marB="17608"/>
                </a:tc>
                <a:extLst>
                  <a:ext uri="{0D108BD9-81ED-4DB2-BD59-A6C34878D82A}">
                    <a16:rowId xmlns:a16="http://schemas.microsoft.com/office/drawing/2014/main" val="499638780"/>
                  </a:ext>
                </a:extLst>
              </a:tr>
              <a:tr h="1278686">
                <a:tc>
                  <a:txBody>
                    <a:bodyPr/>
                    <a:lstStyle/>
                    <a:p>
                      <a:pPr algn="l" fontAlgn="t"/>
                      <a:r>
                        <a:rPr lang="en-US" sz="1000" b="1">
                          <a:solidFill>
                            <a:srgbClr val="FFFFFF"/>
                          </a:solidFill>
                          <a:effectLst/>
                        </a:rPr>
                        <a:t>Data Collected</a:t>
                      </a:r>
                    </a:p>
                  </a:txBody>
                  <a:tcPr marL="35215" marR="35215" marT="17608" marB="17608">
                    <a:solidFill>
                      <a:schemeClr val="accent1"/>
                    </a:solidFill>
                  </a:tcPr>
                </a:tc>
                <a:tc>
                  <a:txBody>
                    <a:bodyPr/>
                    <a:lstStyle/>
                    <a:p>
                      <a:pPr algn="l" fontAlgn="t"/>
                      <a:r>
                        <a:rPr lang="en-US" sz="1000">
                          <a:effectLst/>
                        </a:rPr>
                        <a:t>Event Logs</a:t>
                      </a:r>
                      <a:br>
                        <a:rPr lang="en-US" sz="1000">
                          <a:effectLst/>
                        </a:rPr>
                      </a:br>
                      <a:r>
                        <a:rPr lang="en-US" sz="1000">
                          <a:effectLst/>
                        </a:rPr>
                        <a:t>ETW events</a:t>
                      </a:r>
                      <a:br>
                        <a:rPr lang="en-US" sz="1000">
                          <a:effectLst/>
                        </a:rPr>
                      </a:br>
                      <a:r>
                        <a:rPr lang="en-US" sz="1000">
                          <a:effectLst/>
                        </a:rPr>
                        <a:t>Performance</a:t>
                      </a:r>
                      <a:br>
                        <a:rPr lang="en-US" sz="1000">
                          <a:effectLst/>
                        </a:rPr>
                      </a:br>
                      <a:r>
                        <a:rPr lang="en-US" sz="1000">
                          <a:effectLst/>
                        </a:rPr>
                        <a:t>File based logs</a:t>
                      </a:r>
                      <a:br>
                        <a:rPr lang="en-US" sz="1000">
                          <a:effectLst/>
                        </a:rPr>
                      </a:br>
                      <a:r>
                        <a:rPr lang="en-US" sz="1000">
                          <a:effectLst/>
                        </a:rPr>
                        <a:t>IIS logs</a:t>
                      </a:r>
                      <a:br>
                        <a:rPr lang="en-US" sz="1000">
                          <a:effectLst/>
                        </a:rPr>
                      </a:br>
                      <a:r>
                        <a:rPr lang="en-US" sz="1000">
                          <a:effectLst/>
                        </a:rPr>
                        <a:t>.NET app logs</a:t>
                      </a:r>
                      <a:br>
                        <a:rPr lang="en-US" sz="1000">
                          <a:effectLst/>
                        </a:rPr>
                      </a:br>
                      <a:r>
                        <a:rPr lang="en-US" sz="1000">
                          <a:effectLst/>
                        </a:rPr>
                        <a:t>Crash dumps</a:t>
                      </a:r>
                      <a:br>
                        <a:rPr lang="en-US" sz="1000">
                          <a:effectLst/>
                        </a:rPr>
                      </a:br>
                      <a:r>
                        <a:rPr lang="en-US" sz="1000">
                          <a:effectLst/>
                        </a:rPr>
                        <a:t>Agent diagnostics logs</a:t>
                      </a:r>
                    </a:p>
                  </a:txBody>
                  <a:tcPr marL="35215" marR="35215" marT="17608" marB="17608"/>
                </a:tc>
                <a:tc>
                  <a:txBody>
                    <a:bodyPr/>
                    <a:lstStyle/>
                    <a:p>
                      <a:pPr algn="l" fontAlgn="t"/>
                      <a:r>
                        <a:rPr lang="en-US" sz="1000">
                          <a:effectLst/>
                        </a:rPr>
                        <a:t>Event Logs</a:t>
                      </a:r>
                      <a:br>
                        <a:rPr lang="en-US" sz="1000">
                          <a:effectLst/>
                        </a:rPr>
                      </a:br>
                      <a:r>
                        <a:rPr lang="en-US" sz="1000">
                          <a:effectLst/>
                        </a:rPr>
                        <a:t>Performance</a:t>
                      </a:r>
                      <a:br>
                        <a:rPr lang="en-US" sz="1000">
                          <a:effectLst/>
                        </a:rPr>
                      </a:br>
                      <a:r>
                        <a:rPr lang="en-US" sz="1000">
                          <a:effectLst/>
                        </a:rPr>
                        <a:t>File based logs</a:t>
                      </a:r>
                      <a:br>
                        <a:rPr lang="en-US" sz="1000">
                          <a:effectLst/>
                        </a:rPr>
                      </a:br>
                      <a:r>
                        <a:rPr lang="en-US" sz="1000">
                          <a:effectLst/>
                        </a:rPr>
                        <a:t>Insights and solutions</a:t>
                      </a:r>
                      <a:br>
                        <a:rPr lang="en-US" sz="1000">
                          <a:effectLst/>
                        </a:rPr>
                      </a:br>
                      <a:r>
                        <a:rPr lang="en-US" sz="1000">
                          <a:effectLst/>
                        </a:rPr>
                        <a:t>Other services</a:t>
                      </a:r>
                    </a:p>
                  </a:txBody>
                  <a:tcPr marL="35215" marR="35215" marT="17608" marB="17608"/>
                </a:tc>
                <a:tc>
                  <a:txBody>
                    <a:bodyPr/>
                    <a:lstStyle/>
                    <a:p>
                      <a:pPr algn="l" fontAlgn="t"/>
                      <a:r>
                        <a:rPr lang="en-US" sz="1000">
                          <a:effectLst/>
                        </a:rPr>
                        <a:t>Process details and dependencies</a:t>
                      </a:r>
                      <a:br>
                        <a:rPr lang="en-US" sz="1000">
                          <a:effectLst/>
                        </a:rPr>
                      </a:br>
                      <a:r>
                        <a:rPr lang="en-US" sz="1000">
                          <a:effectLst/>
                        </a:rPr>
                        <a:t>Network connection metrics</a:t>
                      </a:r>
                    </a:p>
                  </a:txBody>
                  <a:tcPr marL="35215" marR="35215" marT="17608" marB="17608"/>
                </a:tc>
                <a:extLst>
                  <a:ext uri="{0D108BD9-81ED-4DB2-BD59-A6C34878D82A}">
                    <a16:rowId xmlns:a16="http://schemas.microsoft.com/office/drawing/2014/main" val="394452277"/>
                  </a:ext>
                </a:extLst>
              </a:tr>
              <a:tr h="501517">
                <a:tc>
                  <a:txBody>
                    <a:bodyPr/>
                    <a:lstStyle/>
                    <a:p>
                      <a:pPr algn="l" fontAlgn="t"/>
                      <a:r>
                        <a:rPr lang="en-US" sz="1000" b="1">
                          <a:solidFill>
                            <a:srgbClr val="FFFFFF"/>
                          </a:solidFill>
                          <a:effectLst/>
                        </a:rPr>
                        <a:t>Data Sent To</a:t>
                      </a:r>
                    </a:p>
                  </a:txBody>
                  <a:tcPr marL="35215" marR="35215" marT="17608" marB="17608">
                    <a:solidFill>
                      <a:schemeClr val="accent1"/>
                    </a:solidFill>
                  </a:tcPr>
                </a:tc>
                <a:tc>
                  <a:txBody>
                    <a:bodyPr/>
                    <a:lstStyle/>
                    <a:p>
                      <a:pPr algn="l" fontAlgn="t"/>
                      <a:r>
                        <a:rPr lang="it-IT" sz="1000">
                          <a:effectLst/>
                        </a:rPr>
                        <a:t>Azure Storage</a:t>
                      </a:r>
                      <a:br>
                        <a:rPr lang="it-IT" sz="1000">
                          <a:effectLst/>
                        </a:rPr>
                      </a:br>
                      <a:r>
                        <a:rPr lang="it-IT" sz="1000">
                          <a:effectLst/>
                        </a:rPr>
                        <a:t>Azure Monitor Metrics</a:t>
                      </a:r>
                      <a:br>
                        <a:rPr lang="it-IT" sz="1000">
                          <a:effectLst/>
                        </a:rPr>
                      </a:br>
                      <a:r>
                        <a:rPr lang="it-IT" sz="1000">
                          <a:effectLst/>
                        </a:rPr>
                        <a:t>Event Hub</a:t>
                      </a:r>
                    </a:p>
                  </a:txBody>
                  <a:tcPr marL="35215" marR="35215" marT="17608" marB="17608"/>
                </a:tc>
                <a:tc>
                  <a:txBody>
                    <a:bodyPr/>
                    <a:lstStyle/>
                    <a:p>
                      <a:pPr algn="l" fontAlgn="t"/>
                      <a:r>
                        <a:rPr lang="en-US" sz="1000">
                          <a:effectLst/>
                        </a:rPr>
                        <a:t>Azure Monitor Logs</a:t>
                      </a:r>
                    </a:p>
                  </a:txBody>
                  <a:tcPr marL="35215" marR="35215" marT="17608" marB="17608"/>
                </a:tc>
                <a:tc>
                  <a:txBody>
                    <a:bodyPr/>
                    <a:lstStyle/>
                    <a:p>
                      <a:pPr algn="l" fontAlgn="t"/>
                      <a:r>
                        <a:rPr lang="en-US" sz="1000">
                          <a:effectLst/>
                        </a:rPr>
                        <a:t>Azure Monitor Logs</a:t>
                      </a:r>
                    </a:p>
                  </a:txBody>
                  <a:tcPr marL="35215" marR="35215" marT="17608" marB="17608"/>
                </a:tc>
                <a:extLst>
                  <a:ext uri="{0D108BD9-81ED-4DB2-BD59-A6C34878D82A}">
                    <a16:rowId xmlns:a16="http://schemas.microsoft.com/office/drawing/2014/main" val="2573183861"/>
                  </a:ext>
                </a:extLst>
              </a:tr>
            </a:tbl>
          </a:graphicData>
        </a:graphic>
      </p:graphicFrame>
      <p:graphicFrame>
        <p:nvGraphicFramePr>
          <p:cNvPr id="19" name="Table 18">
            <a:extLst>
              <a:ext uri="{FF2B5EF4-FFF2-40B4-BE49-F238E27FC236}">
                <a16:creationId xmlns:a16="http://schemas.microsoft.com/office/drawing/2014/main" id="{CB53C999-775C-4697-AEE9-EEEA4F737A5A}"/>
              </a:ext>
            </a:extLst>
          </p:cNvPr>
          <p:cNvGraphicFramePr>
            <a:graphicFrameLocks noGrp="1"/>
          </p:cNvGraphicFramePr>
          <p:nvPr/>
        </p:nvGraphicFramePr>
        <p:xfrm>
          <a:off x="6182367" y="3684109"/>
          <a:ext cx="6034488" cy="3132323"/>
        </p:xfrm>
        <a:graphic>
          <a:graphicData uri="http://schemas.openxmlformats.org/drawingml/2006/table">
            <a:tbl>
              <a:tblPr>
                <a:tableStyleId>{5940675A-B579-460E-94D1-54222C63F5DA}</a:tableStyleId>
              </a:tblPr>
              <a:tblGrid>
                <a:gridCol w="1031349">
                  <a:extLst>
                    <a:ext uri="{9D8B030D-6E8A-4147-A177-3AD203B41FA5}">
                      <a16:colId xmlns:a16="http://schemas.microsoft.com/office/drawing/2014/main" val="217761128"/>
                    </a:ext>
                  </a:extLst>
                </a:gridCol>
                <a:gridCol w="1300159">
                  <a:extLst>
                    <a:ext uri="{9D8B030D-6E8A-4147-A177-3AD203B41FA5}">
                      <a16:colId xmlns:a16="http://schemas.microsoft.com/office/drawing/2014/main" val="996016691"/>
                    </a:ext>
                  </a:extLst>
                </a:gridCol>
                <a:gridCol w="983535">
                  <a:extLst>
                    <a:ext uri="{9D8B030D-6E8A-4147-A177-3AD203B41FA5}">
                      <a16:colId xmlns:a16="http://schemas.microsoft.com/office/drawing/2014/main" val="2418755132"/>
                    </a:ext>
                  </a:extLst>
                </a:gridCol>
                <a:gridCol w="1287626">
                  <a:extLst>
                    <a:ext uri="{9D8B030D-6E8A-4147-A177-3AD203B41FA5}">
                      <a16:colId xmlns:a16="http://schemas.microsoft.com/office/drawing/2014/main" val="4025339758"/>
                    </a:ext>
                  </a:extLst>
                </a:gridCol>
                <a:gridCol w="1431819">
                  <a:extLst>
                    <a:ext uri="{9D8B030D-6E8A-4147-A177-3AD203B41FA5}">
                      <a16:colId xmlns:a16="http://schemas.microsoft.com/office/drawing/2014/main" val="2252544289"/>
                    </a:ext>
                  </a:extLst>
                </a:gridCol>
              </a:tblGrid>
              <a:tr h="487992">
                <a:tc>
                  <a:txBody>
                    <a:bodyPr/>
                    <a:lstStyle/>
                    <a:p>
                      <a:pPr algn="l" fontAlgn="b"/>
                      <a:endParaRPr lang="en-US" sz="1200" b="1">
                        <a:solidFill>
                          <a:srgbClr val="FFFFFF"/>
                        </a:solidFill>
                        <a:effectLst/>
                      </a:endParaRPr>
                    </a:p>
                  </a:txBody>
                  <a:tcPr marL="12557" marR="12557" marT="6279" marB="6279" anchor="b">
                    <a:solidFill>
                      <a:schemeClr val="accent3"/>
                    </a:solidFill>
                  </a:tcPr>
                </a:tc>
                <a:tc>
                  <a:txBody>
                    <a:bodyPr/>
                    <a:lstStyle/>
                    <a:p>
                      <a:pPr algn="l" fontAlgn="b"/>
                      <a:br>
                        <a:rPr lang="en-US" sz="1000" b="1">
                          <a:solidFill>
                            <a:srgbClr val="FFFFFF"/>
                          </a:solidFill>
                          <a:effectLst/>
                        </a:rPr>
                      </a:br>
                      <a:r>
                        <a:rPr lang="en-US" sz="1000" b="1">
                          <a:solidFill>
                            <a:srgbClr val="FFFFFF"/>
                          </a:solidFill>
                          <a:effectLst/>
                        </a:rPr>
                        <a:t>Diagnostics</a:t>
                      </a:r>
                      <a:br>
                        <a:rPr lang="en-US" sz="1000" b="1">
                          <a:solidFill>
                            <a:srgbClr val="FFFFFF"/>
                          </a:solidFill>
                          <a:effectLst/>
                        </a:rPr>
                      </a:br>
                      <a:r>
                        <a:rPr lang="en-US" sz="1000" b="1">
                          <a:solidFill>
                            <a:srgbClr val="FFFFFF"/>
                          </a:solidFill>
                          <a:effectLst/>
                        </a:rPr>
                        <a:t>Extension (LAD)</a:t>
                      </a:r>
                    </a:p>
                  </a:txBody>
                  <a:tcPr marL="12557" marR="12557" marT="6279" marB="6279" anchor="b">
                    <a:solidFill>
                      <a:schemeClr val="accent3"/>
                    </a:solidFill>
                  </a:tcPr>
                </a:tc>
                <a:tc>
                  <a:txBody>
                    <a:bodyPr/>
                    <a:lstStyle/>
                    <a:p>
                      <a:pPr algn="l" fontAlgn="b"/>
                      <a:r>
                        <a:rPr lang="en-US" sz="1000" b="1">
                          <a:solidFill>
                            <a:srgbClr val="FFFFFF"/>
                          </a:solidFill>
                          <a:effectLst/>
                        </a:rPr>
                        <a:t>Telegraf</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tc>
                  <a:txBody>
                    <a:bodyPr/>
                    <a:lstStyle/>
                    <a:p>
                      <a:pPr algn="l" fontAlgn="b"/>
                      <a:r>
                        <a:rPr lang="en-US" sz="1000" b="1">
                          <a:solidFill>
                            <a:srgbClr val="FFFFFF"/>
                          </a:solidFill>
                          <a:effectLst/>
                        </a:rPr>
                        <a:t>Log Analytics</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tc>
                  <a:txBody>
                    <a:bodyPr/>
                    <a:lstStyle/>
                    <a:p>
                      <a:pPr algn="l" fontAlgn="b"/>
                      <a:r>
                        <a:rPr lang="en-US" sz="1000" b="1">
                          <a:solidFill>
                            <a:srgbClr val="FFFFFF"/>
                          </a:solidFill>
                          <a:effectLst/>
                        </a:rPr>
                        <a:t>Dependency</a:t>
                      </a:r>
                      <a:br>
                        <a:rPr lang="en-US" sz="1000" b="1">
                          <a:solidFill>
                            <a:srgbClr val="FFFFFF"/>
                          </a:solidFill>
                          <a:effectLst/>
                        </a:rPr>
                      </a:br>
                      <a:r>
                        <a:rPr lang="en-US" sz="1000" b="1">
                          <a:solidFill>
                            <a:srgbClr val="FFFFFF"/>
                          </a:solidFill>
                          <a:effectLst/>
                        </a:rPr>
                        <a:t>Agent</a:t>
                      </a:r>
                    </a:p>
                  </a:txBody>
                  <a:tcPr marL="12557" marR="12557" marT="6279" marB="6279" anchor="b">
                    <a:solidFill>
                      <a:schemeClr val="accent3"/>
                    </a:solidFill>
                  </a:tcPr>
                </a:tc>
                <a:extLst>
                  <a:ext uri="{0D108BD9-81ED-4DB2-BD59-A6C34878D82A}">
                    <a16:rowId xmlns:a16="http://schemas.microsoft.com/office/drawing/2014/main" val="282676535"/>
                  </a:ext>
                </a:extLst>
              </a:tr>
              <a:tr h="526647">
                <a:tc>
                  <a:txBody>
                    <a:bodyPr/>
                    <a:lstStyle/>
                    <a:p>
                      <a:pPr algn="l" fontAlgn="t"/>
                      <a:r>
                        <a:rPr lang="en-US" sz="1000" b="1">
                          <a:solidFill>
                            <a:srgbClr val="FFFFFF"/>
                          </a:solidFill>
                          <a:effectLst/>
                        </a:rPr>
                        <a:t>Environments Supported</a:t>
                      </a:r>
                    </a:p>
                  </a:txBody>
                  <a:tcPr marL="35215" marR="35215" marT="17608" marB="17608">
                    <a:solidFill>
                      <a:schemeClr val="accent3"/>
                    </a:solidFill>
                  </a:tcPr>
                </a:tc>
                <a:tc>
                  <a:txBody>
                    <a:bodyPr/>
                    <a:lstStyle/>
                    <a:p>
                      <a:pPr algn="l" fontAlgn="t"/>
                      <a:r>
                        <a:rPr lang="en-US" sz="1000">
                          <a:effectLst/>
                        </a:rPr>
                        <a:t>Azure</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tc>
                  <a:txBody>
                    <a:bodyPr/>
                    <a:lstStyle/>
                    <a:p>
                      <a:pPr algn="l" fontAlgn="t"/>
                      <a:r>
                        <a:rPr lang="en-US" sz="1000">
                          <a:effectLst/>
                        </a:rPr>
                        <a:t>Azure</a:t>
                      </a:r>
                      <a:br>
                        <a:rPr lang="en-US" sz="1000">
                          <a:effectLst/>
                        </a:rPr>
                      </a:br>
                      <a:r>
                        <a:rPr lang="en-US" sz="1000">
                          <a:effectLst/>
                        </a:rPr>
                        <a:t>Other cloud</a:t>
                      </a:r>
                      <a:br>
                        <a:rPr lang="en-US" sz="1000">
                          <a:effectLst/>
                        </a:rPr>
                      </a:br>
                      <a:r>
                        <a:rPr lang="en-US" sz="1000">
                          <a:effectLst/>
                        </a:rPr>
                        <a:t>On-premises</a:t>
                      </a:r>
                    </a:p>
                  </a:txBody>
                  <a:tcPr marL="12557" marR="12557" marT="6279" marB="6279"/>
                </a:tc>
                <a:extLst>
                  <a:ext uri="{0D108BD9-81ED-4DB2-BD59-A6C34878D82A}">
                    <a16:rowId xmlns:a16="http://schemas.microsoft.com/office/drawing/2014/main" val="2787632405"/>
                  </a:ext>
                </a:extLst>
              </a:tr>
              <a:tr h="356584">
                <a:tc>
                  <a:txBody>
                    <a:bodyPr/>
                    <a:lstStyle/>
                    <a:p>
                      <a:pPr algn="l" fontAlgn="t"/>
                      <a:r>
                        <a:rPr lang="en-US" sz="1000" b="1">
                          <a:solidFill>
                            <a:srgbClr val="FFFFFF"/>
                          </a:solidFill>
                          <a:effectLst/>
                        </a:rPr>
                        <a:t>Agent Requirements</a:t>
                      </a:r>
                    </a:p>
                  </a:txBody>
                  <a:tcPr marL="35215" marR="35215" marT="17608" marB="17608">
                    <a:solidFill>
                      <a:schemeClr val="accent3"/>
                    </a:solidFill>
                  </a:tcPr>
                </a:tc>
                <a:tc>
                  <a:txBody>
                    <a:bodyPr/>
                    <a:lstStyle/>
                    <a:p>
                      <a:pPr algn="l" fontAlgn="t"/>
                      <a:r>
                        <a:rPr lang="en-US" sz="1000">
                          <a:effectLst/>
                        </a:rPr>
                        <a:t>None</a:t>
                      </a:r>
                    </a:p>
                  </a:txBody>
                  <a:tcPr marL="12557" marR="12557" marT="6279" marB="6279"/>
                </a:tc>
                <a:tc>
                  <a:txBody>
                    <a:bodyPr/>
                    <a:lstStyle/>
                    <a:p>
                      <a:pPr algn="l" fontAlgn="t"/>
                      <a:r>
                        <a:rPr lang="en-US" sz="1000">
                          <a:effectLst/>
                        </a:rPr>
                        <a:t>None</a:t>
                      </a:r>
                    </a:p>
                  </a:txBody>
                  <a:tcPr marL="12557" marR="12557" marT="6279" marB="6279"/>
                </a:tc>
                <a:tc>
                  <a:txBody>
                    <a:bodyPr/>
                    <a:lstStyle/>
                    <a:p>
                      <a:pPr algn="l" fontAlgn="t"/>
                      <a:r>
                        <a:rPr lang="en-US" sz="1000">
                          <a:effectLst/>
                        </a:rPr>
                        <a:t>None</a:t>
                      </a:r>
                    </a:p>
                  </a:txBody>
                  <a:tcPr marL="12557" marR="12557" marT="6279" marB="6279"/>
                </a:tc>
                <a:tc>
                  <a:txBody>
                    <a:bodyPr/>
                    <a:lstStyle/>
                    <a:p>
                      <a:pPr algn="l" fontAlgn="t"/>
                      <a:r>
                        <a:rPr lang="en-US" sz="1000">
                          <a:effectLst/>
                        </a:rPr>
                        <a:t>Requires Log Analytics agent</a:t>
                      </a:r>
                    </a:p>
                  </a:txBody>
                  <a:tcPr marL="12557" marR="12557" marT="6279" marB="6279"/>
                </a:tc>
                <a:extLst>
                  <a:ext uri="{0D108BD9-81ED-4DB2-BD59-A6C34878D82A}">
                    <a16:rowId xmlns:a16="http://schemas.microsoft.com/office/drawing/2014/main" val="1757536382"/>
                  </a:ext>
                </a:extLst>
              </a:tr>
              <a:tr h="1272729">
                <a:tc>
                  <a:txBody>
                    <a:bodyPr/>
                    <a:lstStyle/>
                    <a:p>
                      <a:pPr algn="l" fontAlgn="t"/>
                      <a:r>
                        <a:rPr lang="en-US" sz="1000" b="1">
                          <a:solidFill>
                            <a:srgbClr val="FFFFFF"/>
                          </a:solidFill>
                          <a:effectLst/>
                        </a:rPr>
                        <a:t>Data Collected</a:t>
                      </a:r>
                    </a:p>
                  </a:txBody>
                  <a:tcPr marL="35215" marR="35215" marT="17608" marB="17608">
                    <a:solidFill>
                      <a:schemeClr val="accent3"/>
                    </a:solidFill>
                  </a:tcPr>
                </a:tc>
                <a:tc>
                  <a:txBody>
                    <a:bodyPr/>
                    <a:lstStyle/>
                    <a:p>
                      <a:pPr algn="l" fontAlgn="t"/>
                      <a:r>
                        <a:rPr lang="en-US" sz="1000">
                          <a:effectLst/>
                        </a:rPr>
                        <a:t>Syslog</a:t>
                      </a:r>
                      <a:br>
                        <a:rPr lang="en-US" sz="1000">
                          <a:effectLst/>
                        </a:rPr>
                      </a:br>
                      <a:r>
                        <a:rPr lang="en-US" sz="1000">
                          <a:effectLst/>
                        </a:rPr>
                        <a:t>Performance</a:t>
                      </a:r>
                    </a:p>
                  </a:txBody>
                  <a:tcPr marL="12557" marR="12557" marT="6279" marB="6279"/>
                </a:tc>
                <a:tc>
                  <a:txBody>
                    <a:bodyPr/>
                    <a:lstStyle/>
                    <a:p>
                      <a:pPr algn="l" fontAlgn="t"/>
                      <a:r>
                        <a:rPr lang="en-US" sz="1000">
                          <a:effectLst/>
                        </a:rPr>
                        <a:t>Performance</a:t>
                      </a:r>
                    </a:p>
                  </a:txBody>
                  <a:tcPr marL="12557" marR="12557" marT="6279" marB="6279"/>
                </a:tc>
                <a:tc>
                  <a:txBody>
                    <a:bodyPr/>
                    <a:lstStyle/>
                    <a:p>
                      <a:pPr algn="l" fontAlgn="t"/>
                      <a:r>
                        <a:rPr lang="en-US" sz="1000">
                          <a:effectLst/>
                        </a:rPr>
                        <a:t>Syslog</a:t>
                      </a:r>
                      <a:br>
                        <a:rPr lang="en-US" sz="1000">
                          <a:effectLst/>
                        </a:rPr>
                      </a:br>
                      <a:r>
                        <a:rPr lang="en-US" sz="1000">
                          <a:effectLst/>
                        </a:rPr>
                        <a:t>Performance</a:t>
                      </a:r>
                    </a:p>
                    <a:p>
                      <a:pPr lvl="0" algn="l">
                        <a:buNone/>
                      </a:pPr>
                      <a:r>
                        <a:rPr lang="en-US" sz="1000">
                          <a:effectLst/>
                        </a:rPr>
                        <a:t>Security</a:t>
                      </a:r>
                    </a:p>
                    <a:p>
                      <a:pPr lvl="0" algn="l">
                        <a:buNone/>
                      </a:pPr>
                      <a:r>
                        <a:rPr lang="en-US" sz="1000">
                          <a:effectLst/>
                        </a:rPr>
                        <a:t>Custom logs</a:t>
                      </a:r>
                    </a:p>
                    <a:p>
                      <a:pPr lvl="0" algn="l">
                        <a:buNone/>
                      </a:pPr>
                      <a:r>
                        <a:rPr lang="en-US" sz="1000">
                          <a:effectLst/>
                        </a:rPr>
                        <a:t>Container logs</a:t>
                      </a:r>
                    </a:p>
                    <a:p>
                      <a:pPr lvl="0" algn="l">
                        <a:buNone/>
                      </a:pPr>
                      <a:r>
                        <a:rPr lang="en-US" sz="1000">
                          <a:effectLst/>
                        </a:rPr>
                        <a:t>Insights and solutions</a:t>
                      </a:r>
                    </a:p>
                    <a:p>
                      <a:pPr lvl="0" algn="l">
                        <a:buNone/>
                      </a:pPr>
                      <a:r>
                        <a:rPr lang="en-US" sz="1000">
                          <a:effectLst/>
                        </a:rPr>
                        <a:t>Other services</a:t>
                      </a:r>
                    </a:p>
                  </a:txBody>
                  <a:tcPr marL="12557" marR="12557" marT="6279" marB="6279"/>
                </a:tc>
                <a:tc>
                  <a:txBody>
                    <a:bodyPr/>
                    <a:lstStyle/>
                    <a:p>
                      <a:pPr algn="l" fontAlgn="t"/>
                      <a:r>
                        <a:rPr lang="en-US" sz="1000">
                          <a:effectLst/>
                        </a:rPr>
                        <a:t>Process details and dependencies</a:t>
                      </a:r>
                      <a:br>
                        <a:rPr lang="en-US" sz="1000">
                          <a:effectLst/>
                        </a:rPr>
                      </a:br>
                      <a:r>
                        <a:rPr lang="en-US" sz="1000">
                          <a:effectLst/>
                        </a:rPr>
                        <a:t>Network connection metrics</a:t>
                      </a:r>
                    </a:p>
                  </a:txBody>
                  <a:tcPr marL="12557" marR="12557" marT="6279" marB="6279"/>
                </a:tc>
                <a:extLst>
                  <a:ext uri="{0D108BD9-81ED-4DB2-BD59-A6C34878D82A}">
                    <a16:rowId xmlns:a16="http://schemas.microsoft.com/office/drawing/2014/main" val="3880358812"/>
                  </a:ext>
                </a:extLst>
              </a:tr>
              <a:tr h="488371">
                <a:tc>
                  <a:txBody>
                    <a:bodyPr/>
                    <a:lstStyle/>
                    <a:p>
                      <a:pPr algn="l" fontAlgn="t"/>
                      <a:r>
                        <a:rPr lang="en-US" sz="1000" b="1">
                          <a:solidFill>
                            <a:srgbClr val="FFFFFF"/>
                          </a:solidFill>
                          <a:effectLst/>
                        </a:rPr>
                        <a:t>Data Sent To</a:t>
                      </a:r>
                    </a:p>
                  </a:txBody>
                  <a:tcPr marL="35215" marR="35215" marT="17608" marB="17608">
                    <a:solidFill>
                      <a:schemeClr val="accent3"/>
                    </a:solidFill>
                  </a:tcPr>
                </a:tc>
                <a:tc>
                  <a:txBody>
                    <a:bodyPr/>
                    <a:lstStyle/>
                    <a:p>
                      <a:pPr algn="l" fontAlgn="t"/>
                      <a:r>
                        <a:rPr lang="en-US" sz="1000">
                          <a:effectLst/>
                        </a:rPr>
                        <a:t>Azure Storage</a:t>
                      </a:r>
                      <a:br>
                        <a:rPr lang="en-US" sz="1000">
                          <a:effectLst/>
                        </a:rPr>
                      </a:br>
                      <a:r>
                        <a:rPr lang="en-US" sz="1000">
                          <a:effectLst/>
                        </a:rPr>
                        <a:t>Event Hub</a:t>
                      </a:r>
                    </a:p>
                  </a:txBody>
                  <a:tcPr marL="12557" marR="12557" marT="6279" marB="6279"/>
                </a:tc>
                <a:tc>
                  <a:txBody>
                    <a:bodyPr/>
                    <a:lstStyle/>
                    <a:p>
                      <a:pPr algn="l" fontAlgn="t"/>
                      <a:r>
                        <a:rPr lang="en-US" sz="1000">
                          <a:effectLst/>
                        </a:rPr>
                        <a:t>Azure Monitor Metrics</a:t>
                      </a:r>
                    </a:p>
                  </a:txBody>
                  <a:tcPr marL="12557" marR="12557" marT="6279" marB="6279"/>
                </a:tc>
                <a:tc>
                  <a:txBody>
                    <a:bodyPr/>
                    <a:lstStyle/>
                    <a:p>
                      <a:pPr algn="l" fontAlgn="t"/>
                      <a:r>
                        <a:rPr lang="en-US" sz="1000">
                          <a:effectLst/>
                        </a:rPr>
                        <a:t>Azure Monitor Logs</a:t>
                      </a:r>
                    </a:p>
                  </a:txBody>
                  <a:tcPr marL="12557" marR="12557" marT="6279" marB="6279"/>
                </a:tc>
                <a:tc>
                  <a:txBody>
                    <a:bodyPr/>
                    <a:lstStyle/>
                    <a:p>
                      <a:pPr algn="l" fontAlgn="t"/>
                      <a:r>
                        <a:rPr lang="en-US" sz="1000">
                          <a:effectLst/>
                        </a:rPr>
                        <a:t>Azure Monitor Logs</a:t>
                      </a:r>
                    </a:p>
                  </a:txBody>
                  <a:tcPr marL="12557" marR="12557" marT="6279" marB="6279"/>
                </a:tc>
                <a:extLst>
                  <a:ext uri="{0D108BD9-81ED-4DB2-BD59-A6C34878D82A}">
                    <a16:rowId xmlns:a16="http://schemas.microsoft.com/office/drawing/2014/main" val="3259346675"/>
                  </a:ext>
                </a:extLst>
              </a:tr>
            </a:tbl>
          </a:graphicData>
        </a:graphic>
      </p:graphicFrame>
      <p:sp>
        <p:nvSpPr>
          <p:cNvPr id="22" name="Content Placeholder 2">
            <a:extLst>
              <a:ext uri="{FF2B5EF4-FFF2-40B4-BE49-F238E27FC236}">
                <a16:creationId xmlns:a16="http://schemas.microsoft.com/office/drawing/2014/main" id="{0CFD55EB-DF1C-4CFE-A8A7-442002223555}"/>
              </a:ext>
            </a:extLst>
          </p:cNvPr>
          <p:cNvSpPr txBox="1">
            <a:spLocks/>
          </p:cNvSpPr>
          <p:nvPr/>
        </p:nvSpPr>
        <p:spPr>
          <a:xfrm>
            <a:off x="147876" y="3266093"/>
            <a:ext cx="4392037" cy="970699"/>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1" indent="0" defTabSz="951304">
              <a:buNone/>
            </a:pPr>
            <a:r>
              <a:rPr lang="en-US" sz="2040" b="1">
                <a:gradFill>
                  <a:gsLst>
                    <a:gs pos="1250">
                      <a:srgbClr val="000000"/>
                    </a:gs>
                    <a:gs pos="100000">
                      <a:srgbClr val="000000"/>
                    </a:gs>
                  </a:gsLst>
                  <a:lin ang="5400000" scaled="0"/>
                </a:gradFill>
                <a:latin typeface="Segoe UI"/>
              </a:rPr>
              <a:t>Windows VM/Server</a:t>
            </a:r>
          </a:p>
        </p:txBody>
      </p:sp>
      <p:sp>
        <p:nvSpPr>
          <p:cNvPr id="23" name="Content Placeholder 2">
            <a:extLst>
              <a:ext uri="{FF2B5EF4-FFF2-40B4-BE49-F238E27FC236}">
                <a16:creationId xmlns:a16="http://schemas.microsoft.com/office/drawing/2014/main" id="{E2515698-00A2-4934-B831-7BF79F5CB7C4}"/>
              </a:ext>
            </a:extLst>
          </p:cNvPr>
          <p:cNvSpPr txBox="1">
            <a:spLocks/>
          </p:cNvSpPr>
          <p:nvPr/>
        </p:nvSpPr>
        <p:spPr>
          <a:xfrm>
            <a:off x="5954622" y="3266093"/>
            <a:ext cx="4392037" cy="970699"/>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1" indent="0" defTabSz="951304">
              <a:buNone/>
            </a:pPr>
            <a:r>
              <a:rPr lang="en-US" sz="2040" b="1">
                <a:gradFill>
                  <a:gsLst>
                    <a:gs pos="1250">
                      <a:srgbClr val="000000"/>
                    </a:gs>
                    <a:gs pos="100000">
                      <a:srgbClr val="000000"/>
                    </a:gs>
                  </a:gsLst>
                  <a:lin ang="5400000" scaled="0"/>
                </a:gradFill>
                <a:latin typeface="Segoe UI"/>
              </a:rPr>
              <a:t>Linux VM/Server</a:t>
            </a:r>
          </a:p>
        </p:txBody>
      </p:sp>
      <p:sp>
        <p:nvSpPr>
          <p:cNvPr id="28" name="Content Placeholder 2">
            <a:extLst>
              <a:ext uri="{FF2B5EF4-FFF2-40B4-BE49-F238E27FC236}">
                <a16:creationId xmlns:a16="http://schemas.microsoft.com/office/drawing/2014/main" id="{D44DE265-D24B-438E-8C49-2243A87ADB06}"/>
              </a:ext>
            </a:extLst>
          </p:cNvPr>
          <p:cNvSpPr txBox="1">
            <a:spLocks/>
          </p:cNvSpPr>
          <p:nvPr/>
        </p:nvSpPr>
        <p:spPr>
          <a:xfrm>
            <a:off x="147875" y="1224681"/>
            <a:ext cx="12068983" cy="2003560"/>
          </a:xfrm>
          <a:prstGeom prst="rect">
            <a:avLst/>
          </a:prstGeom>
        </p:spPr>
        <p:txBody>
          <a:bodyPr vert="horz" wrap="square" lIns="0" tIns="0" rIns="0" bIns="0" rtlCol="0" anchor="t">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indent="-233149" defTabSz="951304">
              <a:spcBef>
                <a:spcPts val="816"/>
              </a:spcBef>
            </a:pPr>
            <a:r>
              <a:rPr lang="en-US" sz="1428" b="1" dirty="0">
                <a:gradFill>
                  <a:gsLst>
                    <a:gs pos="1250">
                      <a:srgbClr val="000000"/>
                    </a:gs>
                    <a:gs pos="100000">
                      <a:srgbClr val="000000"/>
                    </a:gs>
                  </a:gsLst>
                  <a:lin ang="5400000" scaled="0"/>
                </a:gradFill>
                <a:latin typeface="Segoe UI"/>
              </a:rPr>
              <a:t>Log Analytics Agent </a:t>
            </a:r>
            <a:r>
              <a:rPr lang="en-US" sz="1428" dirty="0">
                <a:gradFill>
                  <a:gsLst>
                    <a:gs pos="1250">
                      <a:srgbClr val="000000"/>
                    </a:gs>
                    <a:gs pos="100000">
                      <a:srgbClr val="000000"/>
                    </a:gs>
                  </a:gsLst>
                  <a:lin ang="5400000" scaled="0"/>
                </a:gradFill>
                <a:latin typeface="Segoe UI"/>
              </a:rPr>
              <a:t>- Collect data from Guest OS &amp; VM Workloads in LA workspaces. Same agent as used by SCOM (which can be multi-homed) and also referred to as MMA/OMS Agent. Required for writing Log Analytics Queries or using VM Insights, Azure Security Center or Azure Sentinel.  </a:t>
            </a:r>
          </a:p>
          <a:p>
            <a:pPr marL="233149" indent="-233149" defTabSz="951304">
              <a:spcBef>
                <a:spcPts val="816"/>
              </a:spcBef>
            </a:pPr>
            <a:r>
              <a:rPr lang="en-US" sz="1428" b="1" dirty="0">
                <a:gradFill>
                  <a:gsLst>
                    <a:gs pos="1250">
                      <a:srgbClr val="000000"/>
                    </a:gs>
                    <a:gs pos="100000">
                      <a:srgbClr val="000000"/>
                    </a:gs>
                  </a:gsLst>
                  <a:lin ang="5400000" scaled="0"/>
                </a:gradFill>
                <a:latin typeface="Segoe UI"/>
              </a:rPr>
              <a:t>Dependency Agent </a:t>
            </a:r>
            <a:r>
              <a:rPr lang="en-US" sz="1428" dirty="0">
                <a:gradFill>
                  <a:gsLst>
                    <a:gs pos="1250">
                      <a:srgbClr val="000000"/>
                    </a:gs>
                    <a:gs pos="100000">
                      <a:srgbClr val="000000"/>
                    </a:gs>
                  </a:gsLst>
                  <a:lin ang="5400000" scaled="0"/>
                </a:gradFill>
                <a:latin typeface="Segoe UI"/>
              </a:rPr>
              <a:t>– Collect discovered data about running processes &amp; external process dependencies on VMs. Required for VM Insights Maps feature and has dependency on Log Analytics Agent.</a:t>
            </a:r>
          </a:p>
          <a:p>
            <a:pPr marL="233149" indent="-233149" defTabSz="951304">
              <a:spcBef>
                <a:spcPts val="816"/>
              </a:spcBef>
            </a:pPr>
            <a:r>
              <a:rPr lang="en-US" sz="1428" b="1" dirty="0" err="1">
                <a:gradFill>
                  <a:gsLst>
                    <a:gs pos="1250">
                      <a:srgbClr val="000000"/>
                    </a:gs>
                    <a:gs pos="100000">
                      <a:srgbClr val="000000"/>
                    </a:gs>
                  </a:gsLst>
                  <a:lin ang="5400000" scaled="0"/>
                </a:gradFill>
                <a:latin typeface="Segoe UI"/>
              </a:rPr>
              <a:t>InfluxData</a:t>
            </a:r>
            <a:r>
              <a:rPr lang="en-US" sz="1428" b="1" dirty="0">
                <a:gradFill>
                  <a:gsLst>
                    <a:gs pos="1250">
                      <a:srgbClr val="000000"/>
                    </a:gs>
                    <a:gs pos="100000">
                      <a:srgbClr val="000000"/>
                    </a:gs>
                  </a:gsLst>
                  <a:lin ang="5400000" scaled="0"/>
                </a:gradFill>
                <a:latin typeface="Segoe UI"/>
              </a:rPr>
              <a:t> </a:t>
            </a:r>
            <a:r>
              <a:rPr lang="en-US" sz="1428" b="1" dirty="0" err="1">
                <a:gradFill>
                  <a:gsLst>
                    <a:gs pos="1250">
                      <a:srgbClr val="000000"/>
                    </a:gs>
                    <a:gs pos="100000">
                      <a:srgbClr val="000000"/>
                    </a:gs>
                  </a:gsLst>
                  <a:lin ang="5400000" scaled="0"/>
                </a:gradFill>
                <a:latin typeface="Segoe UI"/>
              </a:rPr>
              <a:t>Telegraf</a:t>
            </a:r>
            <a:r>
              <a:rPr lang="en-US" sz="1428" b="1" dirty="0">
                <a:gradFill>
                  <a:gsLst>
                    <a:gs pos="1250">
                      <a:srgbClr val="000000"/>
                    </a:gs>
                    <a:gs pos="100000">
                      <a:srgbClr val="000000"/>
                    </a:gs>
                  </a:gsLst>
                  <a:lin ang="5400000" scaled="0"/>
                </a:gradFill>
                <a:latin typeface="Segoe UI"/>
              </a:rPr>
              <a:t> Agent </a:t>
            </a:r>
            <a:r>
              <a:rPr lang="en-US" sz="1428" dirty="0">
                <a:gradFill>
                  <a:gsLst>
                    <a:gs pos="1250">
                      <a:srgbClr val="000000"/>
                    </a:gs>
                    <a:gs pos="100000">
                      <a:srgbClr val="000000"/>
                    </a:gs>
                  </a:gsLst>
                  <a:lin ang="5400000" scaled="0"/>
                </a:gradFill>
                <a:latin typeface="Segoe UI"/>
              </a:rPr>
              <a:t>– Collect performance data from Linux VMs to Azure Monitor metrics. Required for Metrics Alerts &amp; </a:t>
            </a:r>
            <a:r>
              <a:rPr lang="en-US" sz="1428" dirty="0" err="1">
                <a:gradFill>
                  <a:gsLst>
                    <a:gs pos="1250">
                      <a:srgbClr val="000000"/>
                    </a:gs>
                    <a:gs pos="100000">
                      <a:srgbClr val="000000"/>
                    </a:gs>
                  </a:gsLst>
                  <a:lin ang="5400000" scaled="0"/>
                </a:gradFill>
                <a:latin typeface="Segoe UI"/>
              </a:rPr>
              <a:t>Autoscale</a:t>
            </a:r>
            <a:r>
              <a:rPr lang="en-US" sz="1428" dirty="0">
                <a:gradFill>
                  <a:gsLst>
                    <a:gs pos="1250">
                      <a:srgbClr val="000000"/>
                    </a:gs>
                    <a:gs pos="100000">
                      <a:srgbClr val="000000"/>
                    </a:gs>
                  </a:gsLst>
                  <a:lin ang="5400000" scaled="0"/>
                </a:gradFill>
                <a:latin typeface="Segoe UI"/>
              </a:rPr>
              <a:t> (Linux).</a:t>
            </a:r>
          </a:p>
          <a:p>
            <a:pPr marL="233149" indent="-233149" defTabSz="951304">
              <a:spcBef>
                <a:spcPts val="816"/>
              </a:spcBef>
            </a:pPr>
            <a:r>
              <a:rPr lang="en-US" sz="1428" b="1" dirty="0">
                <a:gradFill>
                  <a:gsLst>
                    <a:gs pos="1250">
                      <a:srgbClr val="000000"/>
                    </a:gs>
                    <a:gs pos="100000">
                      <a:srgbClr val="000000"/>
                    </a:gs>
                  </a:gsLst>
                  <a:lin ang="5400000" scaled="0"/>
                </a:gradFill>
                <a:latin typeface="Segoe UI"/>
              </a:rPr>
              <a:t>Azure Diagnostics Extension </a:t>
            </a:r>
            <a:r>
              <a:rPr lang="en-US" sz="1428" dirty="0">
                <a:gradFill>
                  <a:gsLst>
                    <a:gs pos="1250">
                      <a:srgbClr val="000000"/>
                    </a:gs>
                    <a:gs pos="100000">
                      <a:srgbClr val="000000"/>
                    </a:gs>
                  </a:gsLst>
                  <a:lin ang="5400000" scaled="0"/>
                </a:gradFill>
                <a:latin typeface="Segoe UI"/>
              </a:rPr>
              <a:t>– Collect data from Guest OS &amp; Compute Workloads in Azure in Storage/Event Hubs or Azure Monitor metrics.  Required for Metrics Alerts &amp; </a:t>
            </a:r>
            <a:r>
              <a:rPr lang="en-US" sz="1428" dirty="0" err="1">
                <a:gradFill>
                  <a:gsLst>
                    <a:gs pos="1250">
                      <a:srgbClr val="000000"/>
                    </a:gs>
                    <a:gs pos="100000">
                      <a:srgbClr val="000000"/>
                    </a:gs>
                  </a:gsLst>
                  <a:lin ang="5400000" scaled="0"/>
                </a:gradFill>
                <a:latin typeface="Segoe UI"/>
              </a:rPr>
              <a:t>Autoscale</a:t>
            </a:r>
            <a:r>
              <a:rPr lang="en-US" sz="1428" dirty="0">
                <a:gradFill>
                  <a:gsLst>
                    <a:gs pos="1250">
                      <a:srgbClr val="000000"/>
                    </a:gs>
                    <a:gs pos="100000">
                      <a:srgbClr val="000000"/>
                    </a:gs>
                  </a:gsLst>
                  <a:lin ang="5400000" scaled="0"/>
                </a:gradFill>
                <a:latin typeface="Segoe UI"/>
              </a:rPr>
              <a:t> (Windows) and for VM Boot Diagnostics.</a:t>
            </a:r>
          </a:p>
          <a:p>
            <a:pPr marL="233149" indent="-233149" defTabSz="951304">
              <a:spcBef>
                <a:spcPts val="816"/>
              </a:spcBef>
            </a:pPr>
            <a:r>
              <a:rPr lang="en-US" sz="1400" b="1" dirty="0">
                <a:gradFill>
                  <a:gsLst>
                    <a:gs pos="1250">
                      <a:srgbClr val="000000"/>
                    </a:gs>
                    <a:gs pos="100000">
                      <a:srgbClr val="000000"/>
                    </a:gs>
                  </a:gsLst>
                  <a:lin ang="5400000" scaled="0"/>
                </a:gradFill>
                <a:latin typeface="Segoe UI"/>
              </a:rPr>
              <a:t>Network Watcher Agent </a:t>
            </a:r>
            <a:r>
              <a:rPr lang="en-US" sz="1400" dirty="0">
                <a:gradFill>
                  <a:gsLst>
                    <a:gs pos="1250">
                      <a:srgbClr val="000000"/>
                    </a:gs>
                    <a:gs pos="100000">
                      <a:srgbClr val="000000"/>
                    </a:gs>
                  </a:gsLst>
                  <a:lin ang="5400000" scaled="0"/>
                </a:gradFill>
              </a:rPr>
              <a:t>–</a:t>
            </a:r>
            <a:r>
              <a:rPr lang="en-US" sz="1400" b="1" dirty="0">
                <a:gradFill>
                  <a:gsLst>
                    <a:gs pos="1250">
                      <a:srgbClr val="000000"/>
                    </a:gs>
                    <a:gs pos="100000">
                      <a:srgbClr val="000000"/>
                    </a:gs>
                  </a:gsLst>
                  <a:lin ang="5400000" scaled="0"/>
                </a:gradFill>
                <a:latin typeface="Segoe UI"/>
              </a:rPr>
              <a:t> </a:t>
            </a:r>
            <a:r>
              <a:rPr lang="en-US" sz="1600" dirty="0"/>
              <a:t>Network performance monitoring, diagnostic, and analytics service that allows monitoring for Azure networks</a:t>
            </a:r>
            <a:endParaRPr lang="en-US" sz="1428" dirty="0">
              <a:gradFill>
                <a:gsLst>
                  <a:gs pos="1250">
                    <a:srgbClr val="000000"/>
                  </a:gs>
                  <a:gs pos="100000">
                    <a:srgbClr val="000000"/>
                  </a:gs>
                </a:gsLst>
                <a:lin ang="5400000" scaled="0"/>
              </a:gradFill>
              <a:latin typeface="Segoe UI"/>
            </a:endParaRPr>
          </a:p>
        </p:txBody>
      </p:sp>
    </p:spTree>
    <p:extLst>
      <p:ext uri="{BB962C8B-B14F-4D97-AF65-F5344CB8AC3E}">
        <p14:creationId xmlns:p14="http://schemas.microsoft.com/office/powerpoint/2010/main" val="3689054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 Diagnostic Settings</a:t>
            </a:r>
          </a:p>
        </p:txBody>
      </p:sp>
      <p:sp>
        <p:nvSpPr>
          <p:cNvPr id="4" name="Rectangle 3"/>
          <p:cNvSpPr/>
          <p:nvPr/>
        </p:nvSpPr>
        <p:spPr>
          <a:xfrm>
            <a:off x="5075400" y="3052878"/>
            <a:ext cx="1937090" cy="127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Monitor Diagnostic Settings</a:t>
            </a:r>
          </a:p>
        </p:txBody>
      </p:sp>
      <p:sp>
        <p:nvSpPr>
          <p:cNvPr id="5" name="Rectangle 4"/>
          <p:cNvSpPr/>
          <p:nvPr/>
        </p:nvSpPr>
        <p:spPr>
          <a:xfrm>
            <a:off x="584970" y="1013523"/>
            <a:ext cx="3311221" cy="185474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resources</a:t>
            </a:r>
          </a:p>
        </p:txBody>
      </p:sp>
      <p:sp>
        <p:nvSpPr>
          <p:cNvPr id="7" name="Rectangle 6"/>
          <p:cNvSpPr/>
          <p:nvPr/>
        </p:nvSpPr>
        <p:spPr>
          <a:xfrm>
            <a:off x="832253" y="1378178"/>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Logic apps</a:t>
            </a:r>
          </a:p>
        </p:txBody>
      </p:sp>
      <p:sp>
        <p:nvSpPr>
          <p:cNvPr id="8" name="Rectangle 7"/>
          <p:cNvSpPr/>
          <p:nvPr/>
        </p:nvSpPr>
        <p:spPr>
          <a:xfrm>
            <a:off x="830380" y="1711270"/>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Network security groups</a:t>
            </a:r>
          </a:p>
        </p:txBody>
      </p:sp>
      <p:sp>
        <p:nvSpPr>
          <p:cNvPr id="9" name="Rectangle 8"/>
          <p:cNvSpPr/>
          <p:nvPr/>
        </p:nvSpPr>
        <p:spPr>
          <a:xfrm>
            <a:off x="830380" y="2042993"/>
            <a:ext cx="2721999" cy="33214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Key vaults</a:t>
            </a:r>
          </a:p>
        </p:txBody>
      </p:sp>
      <p:sp>
        <p:nvSpPr>
          <p:cNvPr id="14" name="Rectangle 13"/>
          <p:cNvSpPr/>
          <p:nvPr/>
        </p:nvSpPr>
        <p:spPr>
          <a:xfrm>
            <a:off x="7934336" y="2715564"/>
            <a:ext cx="3311221" cy="519769"/>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Storage account</a:t>
            </a:r>
          </a:p>
        </p:txBody>
      </p:sp>
      <p:sp>
        <p:nvSpPr>
          <p:cNvPr id="18" name="Rectangle 17"/>
          <p:cNvSpPr/>
          <p:nvPr/>
        </p:nvSpPr>
        <p:spPr>
          <a:xfrm>
            <a:off x="7935503" y="4404776"/>
            <a:ext cx="3311221" cy="102847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a:ea typeface="+mn-ea"/>
                <a:cs typeface="+mn-cs"/>
              </a:rPr>
              <a:t>Azure, On-premises, other clouds</a:t>
            </a:r>
          </a:p>
        </p:txBody>
      </p:sp>
      <p:sp>
        <p:nvSpPr>
          <p:cNvPr id="19" name="Rectangle 18"/>
          <p:cNvSpPr/>
          <p:nvPr/>
        </p:nvSpPr>
        <p:spPr>
          <a:xfrm>
            <a:off x="7934336" y="3427488"/>
            <a:ext cx="3311221" cy="530484"/>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Event Hub</a:t>
            </a:r>
          </a:p>
        </p:txBody>
      </p:sp>
      <p:cxnSp>
        <p:nvCxnSpPr>
          <p:cNvPr id="23" name="Connector: Elbow 22"/>
          <p:cNvCxnSpPr>
            <a:stCxn id="5" idx="3"/>
            <a:endCxn id="4" idx="1"/>
          </p:cNvCxnSpPr>
          <p:nvPr/>
        </p:nvCxnSpPr>
        <p:spPr>
          <a:xfrm>
            <a:off x="3896191" y="1940896"/>
            <a:ext cx="1179209" cy="17485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56" idx="3"/>
          </p:cNvCxnSpPr>
          <p:nvPr/>
        </p:nvCxnSpPr>
        <p:spPr>
          <a:xfrm flipV="1">
            <a:off x="3886037" y="3676910"/>
            <a:ext cx="1179208" cy="26855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p:cNvCxnSpPr>
            <a:stCxn id="4" idx="3"/>
            <a:endCxn id="64" idx="1"/>
          </p:cNvCxnSpPr>
          <p:nvPr/>
        </p:nvCxnSpPr>
        <p:spPr>
          <a:xfrm flipV="1">
            <a:off x="7012491" y="2195844"/>
            <a:ext cx="921846" cy="149357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stCxn id="4" idx="3"/>
            <a:endCxn id="14" idx="1"/>
          </p:cNvCxnSpPr>
          <p:nvPr/>
        </p:nvCxnSpPr>
        <p:spPr>
          <a:xfrm flipV="1">
            <a:off x="7012491" y="2975449"/>
            <a:ext cx="921846" cy="71396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4" idx="3"/>
            <a:endCxn id="19" idx="1"/>
          </p:cNvCxnSpPr>
          <p:nvPr/>
        </p:nvCxnSpPr>
        <p:spPr>
          <a:xfrm>
            <a:off x="7012491" y="3689415"/>
            <a:ext cx="921846" cy="33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p:nvPr/>
        </p:nvCxnSpPr>
        <p:spPr>
          <a:xfrm rot="16200000" flipH="1">
            <a:off x="9367128" y="4180791"/>
            <a:ext cx="446803" cy="116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2960" y="2367653"/>
            <a:ext cx="2718101" cy="33663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…etc.</a:t>
            </a:r>
          </a:p>
        </p:txBody>
      </p:sp>
      <p:sp>
        <p:nvSpPr>
          <p:cNvPr id="56" name="Rectangle 55"/>
          <p:cNvSpPr/>
          <p:nvPr/>
        </p:nvSpPr>
        <p:spPr>
          <a:xfrm>
            <a:off x="574815" y="3007238"/>
            <a:ext cx="3311221" cy="187645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subscriptions</a:t>
            </a:r>
          </a:p>
        </p:txBody>
      </p:sp>
      <p:sp>
        <p:nvSpPr>
          <p:cNvPr id="57" name="Rectangle 56"/>
          <p:cNvSpPr/>
          <p:nvPr/>
        </p:nvSpPr>
        <p:spPr>
          <a:xfrm>
            <a:off x="832253" y="3405315"/>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Resource manager</a:t>
            </a:r>
          </a:p>
        </p:txBody>
      </p:sp>
      <p:sp>
        <p:nvSpPr>
          <p:cNvPr id="58" name="Rectangle 57"/>
          <p:cNvSpPr/>
          <p:nvPr/>
        </p:nvSpPr>
        <p:spPr>
          <a:xfrm>
            <a:off x="830380" y="3738409"/>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Service health</a:t>
            </a:r>
          </a:p>
        </p:txBody>
      </p:sp>
      <p:sp>
        <p:nvSpPr>
          <p:cNvPr id="59" name="Rectangle 58"/>
          <p:cNvSpPr/>
          <p:nvPr/>
        </p:nvSpPr>
        <p:spPr>
          <a:xfrm>
            <a:off x="830380" y="4070130"/>
            <a:ext cx="2721999" cy="33214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err="1">
                <a:ln>
                  <a:noFill/>
                </a:ln>
                <a:solidFill>
                  <a:srgbClr val="FFFFFF"/>
                </a:solidFill>
                <a:effectLst/>
                <a:uLnTx/>
                <a:uFillTx/>
                <a:latin typeface="Segoe UI"/>
                <a:ea typeface="+mn-ea"/>
                <a:cs typeface="+mn-cs"/>
              </a:rPr>
              <a:t>Autoscale</a:t>
            </a:r>
            <a:r>
              <a:rPr kumimoji="0" lang="en-US" sz="1199" b="0" i="0" u="none" strike="noStrike" kern="1200" cap="none" spc="0" normalizeH="0" baseline="0" noProof="0">
                <a:ln>
                  <a:noFill/>
                </a:ln>
                <a:solidFill>
                  <a:srgbClr val="FFFFFF"/>
                </a:solidFill>
                <a:effectLst/>
                <a:uLnTx/>
                <a:uFillTx/>
                <a:latin typeface="Segoe UI"/>
                <a:ea typeface="+mn-ea"/>
                <a:cs typeface="+mn-cs"/>
              </a:rPr>
              <a:t> engine</a:t>
            </a:r>
          </a:p>
        </p:txBody>
      </p:sp>
      <p:sp>
        <p:nvSpPr>
          <p:cNvPr id="60" name="Rectangle 59"/>
          <p:cNvSpPr/>
          <p:nvPr/>
        </p:nvSpPr>
        <p:spPr>
          <a:xfrm>
            <a:off x="832960" y="4394790"/>
            <a:ext cx="2718101" cy="33663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…etc.</a:t>
            </a:r>
          </a:p>
        </p:txBody>
      </p:sp>
      <p:sp>
        <p:nvSpPr>
          <p:cNvPr id="64" name="Rectangle 63"/>
          <p:cNvSpPr/>
          <p:nvPr/>
        </p:nvSpPr>
        <p:spPr>
          <a:xfrm>
            <a:off x="7934336" y="1919886"/>
            <a:ext cx="3311221" cy="551916"/>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Log Analytics</a:t>
            </a:r>
          </a:p>
        </p:txBody>
      </p:sp>
      <p:sp>
        <p:nvSpPr>
          <p:cNvPr id="105" name="Rectangle 104"/>
          <p:cNvSpPr/>
          <p:nvPr/>
        </p:nvSpPr>
        <p:spPr>
          <a:xfrm>
            <a:off x="8182231" y="4888488"/>
            <a:ext cx="2719363" cy="333094"/>
          </a:xfrm>
          <a:prstGeom prst="rect">
            <a:avLst/>
          </a:prstGeom>
          <a:solidFill>
            <a:srgbClr val="1CDA1C"/>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1A1A1A"/>
                </a:solidFill>
                <a:effectLst/>
                <a:uLnTx/>
                <a:uFillTx/>
                <a:latin typeface="Segoe UI"/>
                <a:ea typeface="+mn-ea"/>
                <a:cs typeface="+mn-cs"/>
              </a:rPr>
              <a:t>Splunk, </a:t>
            </a:r>
            <a:r>
              <a:rPr kumimoji="0" lang="en-US" sz="1199" b="0" i="0" u="none" strike="noStrike" kern="1200" cap="none" spc="0" normalizeH="0" baseline="0" noProof="0" err="1">
                <a:ln>
                  <a:noFill/>
                </a:ln>
                <a:solidFill>
                  <a:srgbClr val="1A1A1A"/>
                </a:solidFill>
                <a:effectLst/>
                <a:uLnTx/>
                <a:uFillTx/>
                <a:latin typeface="Segoe UI"/>
                <a:ea typeface="+mn-ea"/>
                <a:cs typeface="+mn-cs"/>
              </a:rPr>
              <a:t>QRadar</a:t>
            </a:r>
            <a:r>
              <a:rPr kumimoji="0" lang="en-US" sz="1199" b="0" i="0" u="none" strike="noStrike" kern="1200" cap="none" spc="0" normalizeH="0" baseline="0" noProof="0">
                <a:ln>
                  <a:noFill/>
                </a:ln>
                <a:solidFill>
                  <a:srgbClr val="1A1A1A"/>
                </a:solidFill>
                <a:effectLst/>
                <a:uLnTx/>
                <a:uFillTx/>
                <a:latin typeface="Segoe UI"/>
                <a:ea typeface="+mn-ea"/>
                <a:cs typeface="+mn-cs"/>
              </a:rPr>
              <a:t>, Elastic, etc</a:t>
            </a:r>
          </a:p>
        </p:txBody>
      </p:sp>
      <p:sp>
        <p:nvSpPr>
          <p:cNvPr id="30" name="Rectangle 29"/>
          <p:cNvSpPr/>
          <p:nvPr/>
        </p:nvSpPr>
        <p:spPr>
          <a:xfrm>
            <a:off x="584970" y="5047677"/>
            <a:ext cx="3311221" cy="121226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(AD) tenants</a:t>
            </a:r>
          </a:p>
        </p:txBody>
      </p:sp>
      <p:sp>
        <p:nvSpPr>
          <p:cNvPr id="31" name="Rectangle 30"/>
          <p:cNvSpPr/>
          <p:nvPr/>
        </p:nvSpPr>
        <p:spPr>
          <a:xfrm>
            <a:off x="832253" y="5433249"/>
            <a:ext cx="2719363" cy="333094"/>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Azure Active Directory</a:t>
            </a:r>
          </a:p>
        </p:txBody>
      </p:sp>
      <p:sp>
        <p:nvSpPr>
          <p:cNvPr id="32" name="Rectangle 31"/>
          <p:cNvSpPr/>
          <p:nvPr/>
        </p:nvSpPr>
        <p:spPr>
          <a:xfrm>
            <a:off x="830380" y="5766343"/>
            <a:ext cx="2720682" cy="336635"/>
          </a:xfrm>
          <a:prstGeom prst="rect">
            <a:avLst/>
          </a:prstGeom>
          <a:solidFill>
            <a:schemeClr val="accent1">
              <a:lumMod val="50000"/>
            </a:schemeClr>
          </a:solidFill>
          <a:ln>
            <a:solidFill>
              <a:schemeClr val="accent6">
                <a:lumMod val="1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FFFFFF"/>
                </a:solidFill>
                <a:effectLst/>
                <a:uLnTx/>
                <a:uFillTx/>
                <a:latin typeface="Segoe UI"/>
                <a:ea typeface="+mn-ea"/>
                <a:cs typeface="+mn-cs"/>
              </a:rPr>
              <a:t>Intune</a:t>
            </a:r>
          </a:p>
        </p:txBody>
      </p:sp>
      <p:cxnSp>
        <p:nvCxnSpPr>
          <p:cNvPr id="35" name="Connector: Elbow 34"/>
          <p:cNvCxnSpPr>
            <a:stCxn id="30" idx="3"/>
            <a:endCxn id="4" idx="1"/>
          </p:cNvCxnSpPr>
          <p:nvPr/>
        </p:nvCxnSpPr>
        <p:spPr>
          <a:xfrm flipV="1">
            <a:off x="3896191" y="3689415"/>
            <a:ext cx="1179209" cy="196439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97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34073" y="374034"/>
            <a:ext cx="1179354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Monitor Network Health &amp; Traffic</a:t>
            </a: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bold"/>
              </a:rPr>
              <a:t> </a:t>
            </a:r>
            <a:endPar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82497" y="4204322"/>
            <a:ext cx="4130362" cy="565027"/>
            <a:chOff x="426425" y="2094704"/>
            <a:chExt cx="3970696" cy="543186"/>
          </a:xfrm>
        </p:grpSpPr>
        <p:sp>
          <p:nvSpPr>
            <p:cNvPr id="6" name="Rectangle 5">
              <a:extLst>
                <a:ext uri="{FF2B5EF4-FFF2-40B4-BE49-F238E27FC236}">
                  <a16:creationId xmlns:a16="http://schemas.microsoft.com/office/drawing/2014/main" id="{13B42BA0-5299-497D-8532-2004B2C3EAF9}"/>
                </a:ext>
              </a:extLst>
            </p:cNvPr>
            <p:cNvSpPr/>
            <p:nvPr/>
          </p:nvSpPr>
          <p:spPr bwMode="auto">
            <a:xfrm>
              <a:off x="922478" y="2094704"/>
              <a:ext cx="3474643" cy="5431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ExpressRoute connectivity to virtual networks and O365</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82498" y="2329565"/>
            <a:ext cx="4163126" cy="565027"/>
            <a:chOff x="426425" y="3666045"/>
            <a:chExt cx="4002193" cy="543186"/>
          </a:xfrm>
        </p:grpSpPr>
        <p:sp>
          <p:nvSpPr>
            <p:cNvPr id="12" name="Rectangle 11">
              <a:extLst>
                <a:ext uri="{FF2B5EF4-FFF2-40B4-BE49-F238E27FC236}">
                  <a16:creationId xmlns:a16="http://schemas.microsoft.com/office/drawing/2014/main" id="{864B5795-DA3D-4ED1-A1F3-76706AF20D92}"/>
                </a:ext>
              </a:extLst>
            </p:cNvPr>
            <p:cNvSpPr/>
            <p:nvPr/>
          </p:nvSpPr>
          <p:spPr>
            <a:xfrm>
              <a:off x="912336" y="3666045"/>
              <a:ext cx="3516282" cy="543186"/>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Secure and audit your network with Network Watcher Traffic Analytics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82498" y="5133256"/>
            <a:ext cx="4145696" cy="610253"/>
            <a:chOff x="426425" y="4250976"/>
            <a:chExt cx="3985437" cy="586664"/>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43185"/>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connectivity to </a:t>
              </a:r>
              <a:r>
                <a:rPr kumimoji="0" lang="en-US" sz="1800" b="0" i="0" u="none" strike="noStrike" kern="0" cap="none" spc="0" normalizeH="0" baseline="0" noProof="0" err="1">
                  <a:ln>
                    <a:noFill/>
                  </a:ln>
                  <a:solidFill>
                    <a:srgbClr val="1A1A1A"/>
                  </a:solidFill>
                  <a:effectLst/>
                  <a:uLnTx/>
                  <a:uFillTx/>
                  <a:latin typeface="Segoe UI" panose="020B0502040204020203" pitchFamily="34" charset="0"/>
                  <a:ea typeface="Segoe UI Light" charset="0"/>
                  <a:cs typeface="Segoe UI" panose="020B0502040204020203" pitchFamily="34" charset="0"/>
                </a:rPr>
                <a:t>LoB</a:t>
              </a: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 apps with Service Connectivity Monitor</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82498" y="3250843"/>
            <a:ext cx="4453835" cy="565027"/>
            <a:chOff x="426425" y="4795011"/>
            <a:chExt cx="4281664" cy="543185"/>
          </a:xfrm>
        </p:grpSpPr>
        <p:sp>
          <p:nvSpPr>
            <p:cNvPr id="18" name="Rectangle 17">
              <a:extLst>
                <a:ext uri="{FF2B5EF4-FFF2-40B4-BE49-F238E27FC236}">
                  <a16:creationId xmlns:a16="http://schemas.microsoft.com/office/drawing/2014/main" id="{6769681E-BAAF-4018-A27D-BF2C766DC61C}"/>
                </a:ext>
              </a:extLst>
            </p:cNvPr>
            <p:cNvSpPr/>
            <p:nvPr/>
          </p:nvSpPr>
          <p:spPr>
            <a:xfrm>
              <a:off x="910034" y="4795011"/>
              <a:ext cx="3798055" cy="543185"/>
            </a:xfrm>
            <a:prstGeom prst="rect">
              <a:avLst/>
            </a:prstGeom>
          </p:spPr>
          <p:txBody>
            <a:bodyPr wrap="square" lIns="0" tIns="0" rIns="0" bIns="0" anchor="t" anchorCtr="0">
              <a:spAutoFit/>
            </a:bodyPr>
            <a:lstStyle/>
            <a:p>
              <a:pPr marL="0" marR="0" lvl="0" indent="0" algn="l" defTabSz="950298" rtl="0" eaLnBrk="1" fontAlgn="base" latinLnBrk="0" hangingPunct="1">
                <a:lnSpc>
                  <a:spcPct val="100000"/>
                </a:lnSpc>
                <a:spcBef>
                  <a:spcPct val="0"/>
                </a:spcBef>
                <a:spcAft>
                  <a:spcPts val="2448"/>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Discover and monitor ExpressRoute circuits, across subscriptions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3247" tIns="46623" rIns="93247" bIns="46623" numCol="1" anchor="ctr"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0" name="Picture 19" descr="A screenshot of a computer&#10;&#10;Description generated with very high confidence">
            <a:extLst>
              <a:ext uri="{FF2B5EF4-FFF2-40B4-BE49-F238E27FC236}">
                <a16:creationId xmlns:a16="http://schemas.microsoft.com/office/drawing/2014/main" id="{AE3BEDE2-56E8-4213-9029-EA8303833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737" y="2140983"/>
            <a:ext cx="7335882" cy="3709251"/>
          </a:xfrm>
          <a:prstGeom prst="rect">
            <a:avLst/>
          </a:prstGeom>
          <a:ln>
            <a:noFill/>
          </a:ln>
          <a:effectLst>
            <a:outerShdw blurRad="292100" dist="139700" dir="2700000" algn="tl" rotWithShape="0">
              <a:srgbClr val="333333">
                <a:alpha val="65000"/>
              </a:srgbClr>
            </a:outerShdw>
          </a:effectLst>
        </p:spPr>
      </p:pic>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8446" y="307489"/>
            <a:ext cx="1066365" cy="106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2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39DB693-9A3B-4236-830D-143EB8115690}" vid="{C99532CD-FAB1-4410-8D42-5C3927DB5AE6}"/>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70581D8280854BBF63BDEFAD836132" ma:contentTypeVersion="14" ma:contentTypeDescription="Create a new document." ma:contentTypeScope="" ma:versionID="6c428cb221a005b03a488562ea2c7203">
  <xsd:schema xmlns:xsd="http://www.w3.org/2001/XMLSchema" xmlns:xs="http://www.w3.org/2001/XMLSchema" xmlns:p="http://schemas.microsoft.com/office/2006/metadata/properties" xmlns:ns2="3d61805b-2aa9-4fc7-974b-04dff3d18885" xmlns:ns3="492d98bc-b9ed-4885-9196-44dcd08b6aa7" targetNamespace="http://schemas.microsoft.com/office/2006/metadata/properties" ma:root="true" ma:fieldsID="07f883c89e4d11cd58feadbd5a59c2c9" ns2:_="" ns3:_="">
    <xsd:import namespace="3d61805b-2aa9-4fc7-974b-04dff3d18885"/>
    <xsd:import namespace="492d98bc-b9ed-4885-9196-44dcd08b6a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DateTaken" minOccurs="0"/>
                <xsd:element ref="ns2:MediaServiceAutoKeyPoints" minOccurs="0"/>
                <xsd:element ref="ns2:MediaServiceKeyPoints" minOccurs="0"/>
                <xsd:element ref="ns2:MediaServiceOCR"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1805b-2aa9-4fc7-974b-04dff3d1888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2d98bc-b9ed-4885-9196-44dcd08b6aa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d61805b-2aa9-4fc7-974b-04dff3d18885" xsi:nil="true"/>
    <MediaServiceTranscript xmlns="3d61805b-2aa9-4fc7-974b-04dff3d18885" xsi:nil="true"/>
    <SharedWithUsers xmlns="492d98bc-b9ed-4885-9196-44dcd08b6aa7">
      <UserInfo>
        <DisplayName>John Savill</DisplayName>
        <AccountId>2939</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F055337-77B1-4017-BBB8-23A95B8627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1805b-2aa9-4fc7-974b-04dff3d18885"/>
    <ds:schemaRef ds:uri="492d98bc-b9ed-4885-9196-44dcd08b6a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d61805b-2aa9-4fc7-974b-04dff3d18885"/>
    <ds:schemaRef ds:uri="492d98bc-b9ed-4885-9196-44dcd08b6aa7"/>
  </ds:schemaRefs>
</ds:datastoreItem>
</file>

<file path=docProps/app.xml><?xml version="1.0" encoding="utf-8"?>
<Properties xmlns="http://schemas.openxmlformats.org/officeDocument/2006/extended-properties" xmlns:vt="http://schemas.openxmlformats.org/officeDocument/2006/docPropsVTypes">
  <TotalTime>333</TotalTime>
  <Words>3402</Words>
  <Application>Microsoft Office PowerPoint</Application>
  <PresentationFormat>Custom</PresentationFormat>
  <Paragraphs>337</Paragraphs>
  <Slides>14</Slides>
  <Notes>13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14</vt:i4>
      </vt:variant>
    </vt:vector>
  </HeadingPairs>
  <TitlesOfParts>
    <vt:vector size="28" baseType="lpstr">
      <vt:lpstr>Arial</vt:lpstr>
      <vt:lpstr>Consolas</vt:lpstr>
      <vt:lpstr>Segoe UI</vt:lpstr>
      <vt:lpstr>Segoe UI Light</vt:lpstr>
      <vt:lpstr>Segoe UI Semibold</vt:lpstr>
      <vt:lpstr>Segoe UI Semilight</vt:lpstr>
      <vt:lpstr>Wingdings</vt:lpstr>
      <vt:lpstr>1_5-50173_Microsoft_Ready_Light_Template</vt:lpstr>
      <vt:lpstr>5-50203_Microsoft_Ignite_Template</vt:lpstr>
      <vt:lpstr>1_5-50203_Microsoft_Ignite_Template</vt:lpstr>
      <vt:lpstr>2_5-50203_Microsoft_Ignite_Template</vt:lpstr>
      <vt:lpstr>Azure</vt:lpstr>
      <vt:lpstr>White Template</vt:lpstr>
      <vt:lpstr>3_5-50203_Microsoft_Ignite_Template</vt:lpstr>
      <vt:lpstr>Full stack monitoring across networks with Azure Monitor</vt:lpstr>
      <vt:lpstr>PowerPoint Presentation</vt:lpstr>
      <vt:lpstr>Azure Monitor</vt:lpstr>
      <vt:lpstr>Data Collection &amp; Onboarding</vt:lpstr>
      <vt:lpstr>Ensuring monitoring at scale</vt:lpstr>
      <vt:lpstr>Diagnosing network issues across the stack</vt:lpstr>
      <vt:lpstr>Using Agents &amp; Extensions for VMs &amp; Servers</vt:lpstr>
      <vt:lpstr>Azure Monitor Diagnostic Settings</vt:lpstr>
      <vt:lpstr>PowerPoint Presentation</vt:lpstr>
      <vt:lpstr>PowerPoint Presentation</vt:lpstr>
      <vt:lpstr>PowerPoint Presentation</vt:lpstr>
      <vt:lpstr>PowerPoint Presentation</vt:lpstr>
      <vt:lpstr>PowerPoint Presentation</vt:lpstr>
      <vt:lpstr>Network Insights &amp; Connection Monitor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Monitoring &amp; Analytics</dc:title>
  <dc:creator>Rahul.Bagaria@microsoft.com</dc:creator>
  <cp:lastModifiedBy>Satheeshkumar Manoharan</cp:lastModifiedBy>
  <cp:revision>9</cp:revision>
  <dcterms:modified xsi:type="dcterms:W3CDTF">2020-06-24T12:43:58Z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0x010100E370581D8280854BBF63BDEFAD836132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SetDate">
    <vt:lpwstr>2018-01-17T20:09:37.4337724Z</vt:lpwstr>
  </property>
  <property fmtid="{D5CDD505-2E9C-101B-9397-08002B2CF9AE}" pid="17" name="MSIP_Label_f42aa342-8706-4288-bd11-ebb85995028c_Name">
    <vt:lpwstr>General</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